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71" r:id="rId3"/>
    <p:sldId id="258" r:id="rId4"/>
    <p:sldId id="272" r:id="rId5"/>
    <p:sldId id="273" r:id="rId6"/>
    <p:sldId id="257" r:id="rId7"/>
    <p:sldId id="274" r:id="rId8"/>
    <p:sldId id="259" r:id="rId9"/>
    <p:sldId id="260" r:id="rId10"/>
    <p:sldId id="263" r:id="rId11"/>
    <p:sldId id="265" r:id="rId12"/>
    <p:sldId id="266" r:id="rId13"/>
    <p:sldId id="268" r:id="rId14"/>
    <p:sldId id="269" r:id="rId15"/>
    <p:sldId id="270" r:id="rId16"/>
    <p:sldId id="275" r:id="rId17"/>
    <p:sldId id="276"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921" autoAdjust="0"/>
    <p:restoredTop sz="94660"/>
  </p:normalViewPr>
  <p:slideViewPr>
    <p:cSldViewPr snapToGrid="0">
      <p:cViewPr varScale="1">
        <p:scale>
          <a:sx n="64" d="100"/>
          <a:sy n="64" d="100"/>
        </p:scale>
        <p:origin x="568" y="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1B1640-3E48-42EC-9C02-48102CDDF21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DC84982-2BD4-4358-A1C9-FF0DC8151CB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630F823-8BB4-452B-A90E-6BC5AADD404E}"/>
              </a:ext>
            </a:extLst>
          </p:cNvPr>
          <p:cNvSpPr>
            <a:spLocks noGrp="1"/>
          </p:cNvSpPr>
          <p:nvPr>
            <p:ph type="dt" sz="half" idx="10"/>
          </p:nvPr>
        </p:nvSpPr>
        <p:spPr/>
        <p:txBody>
          <a:bodyPr/>
          <a:lstStyle/>
          <a:p>
            <a:fld id="{73CBA2C8-2A77-4905-AC7A-045624BAA90D}" type="datetimeFigureOut">
              <a:rPr lang="en-US" smtClean="0"/>
              <a:t>1/8/2023</a:t>
            </a:fld>
            <a:endParaRPr lang="en-US"/>
          </a:p>
        </p:txBody>
      </p:sp>
      <p:sp>
        <p:nvSpPr>
          <p:cNvPr id="5" name="Footer Placeholder 4">
            <a:extLst>
              <a:ext uri="{FF2B5EF4-FFF2-40B4-BE49-F238E27FC236}">
                <a16:creationId xmlns:a16="http://schemas.microsoft.com/office/drawing/2014/main" id="{770A6C8B-4B43-41AA-9647-1944628E280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B35C4BF-B8CD-4549-BAC1-B587BCF5826B}"/>
              </a:ext>
            </a:extLst>
          </p:cNvPr>
          <p:cNvSpPr>
            <a:spLocks noGrp="1"/>
          </p:cNvSpPr>
          <p:nvPr>
            <p:ph type="sldNum" sz="quarter" idx="12"/>
          </p:nvPr>
        </p:nvSpPr>
        <p:spPr/>
        <p:txBody>
          <a:bodyPr/>
          <a:lstStyle/>
          <a:p>
            <a:fld id="{D2A98B85-34F1-4A2E-B981-31D64006674C}" type="slidenum">
              <a:rPr lang="en-US" smtClean="0"/>
              <a:t>‹#›</a:t>
            </a:fld>
            <a:endParaRPr lang="en-US"/>
          </a:p>
        </p:txBody>
      </p:sp>
    </p:spTree>
    <p:extLst>
      <p:ext uri="{BB962C8B-B14F-4D97-AF65-F5344CB8AC3E}">
        <p14:creationId xmlns:p14="http://schemas.microsoft.com/office/powerpoint/2010/main" val="31773022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E27831-70E1-4FBB-9FF6-CAA50B0BE9D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233B902-93EA-47AB-AF87-699B1012985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99A48F5-35D1-4D1E-A3B9-963EEE59700F}"/>
              </a:ext>
            </a:extLst>
          </p:cNvPr>
          <p:cNvSpPr>
            <a:spLocks noGrp="1"/>
          </p:cNvSpPr>
          <p:nvPr>
            <p:ph type="dt" sz="half" idx="10"/>
          </p:nvPr>
        </p:nvSpPr>
        <p:spPr/>
        <p:txBody>
          <a:bodyPr/>
          <a:lstStyle/>
          <a:p>
            <a:fld id="{73CBA2C8-2A77-4905-AC7A-045624BAA90D}" type="datetimeFigureOut">
              <a:rPr lang="en-US" smtClean="0"/>
              <a:t>1/8/2023</a:t>
            </a:fld>
            <a:endParaRPr lang="en-US"/>
          </a:p>
        </p:txBody>
      </p:sp>
      <p:sp>
        <p:nvSpPr>
          <p:cNvPr id="5" name="Footer Placeholder 4">
            <a:extLst>
              <a:ext uri="{FF2B5EF4-FFF2-40B4-BE49-F238E27FC236}">
                <a16:creationId xmlns:a16="http://schemas.microsoft.com/office/drawing/2014/main" id="{F72D3689-57A6-486E-A4FF-055E6F0ABAF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74CC96A-DC0F-44E6-91DB-6CAB56EEF99D}"/>
              </a:ext>
            </a:extLst>
          </p:cNvPr>
          <p:cNvSpPr>
            <a:spLocks noGrp="1"/>
          </p:cNvSpPr>
          <p:nvPr>
            <p:ph type="sldNum" sz="quarter" idx="12"/>
          </p:nvPr>
        </p:nvSpPr>
        <p:spPr/>
        <p:txBody>
          <a:bodyPr/>
          <a:lstStyle/>
          <a:p>
            <a:fld id="{D2A98B85-34F1-4A2E-B981-31D64006674C}" type="slidenum">
              <a:rPr lang="en-US" smtClean="0"/>
              <a:t>‹#›</a:t>
            </a:fld>
            <a:endParaRPr lang="en-US"/>
          </a:p>
        </p:txBody>
      </p:sp>
    </p:spTree>
    <p:extLst>
      <p:ext uri="{BB962C8B-B14F-4D97-AF65-F5344CB8AC3E}">
        <p14:creationId xmlns:p14="http://schemas.microsoft.com/office/powerpoint/2010/main" val="33702039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26EB1ED-68E2-4B72-839A-01F8CC6D540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8E66F43-2CF7-4BCF-B79F-87F786710BA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1D2D5A9-C37C-4A07-95C8-0487C1010B75}"/>
              </a:ext>
            </a:extLst>
          </p:cNvPr>
          <p:cNvSpPr>
            <a:spLocks noGrp="1"/>
          </p:cNvSpPr>
          <p:nvPr>
            <p:ph type="dt" sz="half" idx="10"/>
          </p:nvPr>
        </p:nvSpPr>
        <p:spPr/>
        <p:txBody>
          <a:bodyPr/>
          <a:lstStyle/>
          <a:p>
            <a:fld id="{73CBA2C8-2A77-4905-AC7A-045624BAA90D}" type="datetimeFigureOut">
              <a:rPr lang="en-US" smtClean="0"/>
              <a:t>1/8/2023</a:t>
            </a:fld>
            <a:endParaRPr lang="en-US"/>
          </a:p>
        </p:txBody>
      </p:sp>
      <p:sp>
        <p:nvSpPr>
          <p:cNvPr id="5" name="Footer Placeholder 4">
            <a:extLst>
              <a:ext uri="{FF2B5EF4-FFF2-40B4-BE49-F238E27FC236}">
                <a16:creationId xmlns:a16="http://schemas.microsoft.com/office/drawing/2014/main" id="{631B4BAD-EDB4-486B-867F-514B173D4C2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EE28679-2D9A-449C-B4A1-5582920D8EFE}"/>
              </a:ext>
            </a:extLst>
          </p:cNvPr>
          <p:cNvSpPr>
            <a:spLocks noGrp="1"/>
          </p:cNvSpPr>
          <p:nvPr>
            <p:ph type="sldNum" sz="quarter" idx="12"/>
          </p:nvPr>
        </p:nvSpPr>
        <p:spPr/>
        <p:txBody>
          <a:bodyPr/>
          <a:lstStyle/>
          <a:p>
            <a:fld id="{D2A98B85-34F1-4A2E-B981-31D64006674C}" type="slidenum">
              <a:rPr lang="en-US" smtClean="0"/>
              <a:t>‹#›</a:t>
            </a:fld>
            <a:endParaRPr lang="en-US"/>
          </a:p>
        </p:txBody>
      </p:sp>
    </p:spTree>
    <p:extLst>
      <p:ext uri="{BB962C8B-B14F-4D97-AF65-F5344CB8AC3E}">
        <p14:creationId xmlns:p14="http://schemas.microsoft.com/office/powerpoint/2010/main" val="33705873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3596BB-38B8-43AC-8030-015734DFC2A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B234DF2-C82A-488B-9C95-7A48E3055FD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4A0808F-52FE-4967-81E0-989A0C7F23F5}"/>
              </a:ext>
            </a:extLst>
          </p:cNvPr>
          <p:cNvSpPr>
            <a:spLocks noGrp="1"/>
          </p:cNvSpPr>
          <p:nvPr>
            <p:ph type="dt" sz="half" idx="10"/>
          </p:nvPr>
        </p:nvSpPr>
        <p:spPr/>
        <p:txBody>
          <a:bodyPr/>
          <a:lstStyle/>
          <a:p>
            <a:fld id="{73CBA2C8-2A77-4905-AC7A-045624BAA90D}" type="datetimeFigureOut">
              <a:rPr lang="en-US" smtClean="0"/>
              <a:t>1/8/2023</a:t>
            </a:fld>
            <a:endParaRPr lang="en-US"/>
          </a:p>
        </p:txBody>
      </p:sp>
      <p:sp>
        <p:nvSpPr>
          <p:cNvPr id="5" name="Footer Placeholder 4">
            <a:extLst>
              <a:ext uri="{FF2B5EF4-FFF2-40B4-BE49-F238E27FC236}">
                <a16:creationId xmlns:a16="http://schemas.microsoft.com/office/drawing/2014/main" id="{C9050FCF-6096-49CA-8AA4-9DDE35EA496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8ADF9CD-C9D5-4FC4-9095-5D19C62E8CCD}"/>
              </a:ext>
            </a:extLst>
          </p:cNvPr>
          <p:cNvSpPr>
            <a:spLocks noGrp="1"/>
          </p:cNvSpPr>
          <p:nvPr>
            <p:ph type="sldNum" sz="quarter" idx="12"/>
          </p:nvPr>
        </p:nvSpPr>
        <p:spPr/>
        <p:txBody>
          <a:bodyPr/>
          <a:lstStyle/>
          <a:p>
            <a:fld id="{D2A98B85-34F1-4A2E-B981-31D64006674C}" type="slidenum">
              <a:rPr lang="en-US" smtClean="0"/>
              <a:t>‹#›</a:t>
            </a:fld>
            <a:endParaRPr lang="en-US"/>
          </a:p>
        </p:txBody>
      </p:sp>
    </p:spTree>
    <p:extLst>
      <p:ext uri="{BB962C8B-B14F-4D97-AF65-F5344CB8AC3E}">
        <p14:creationId xmlns:p14="http://schemas.microsoft.com/office/powerpoint/2010/main" val="34234779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12975A-9FFA-4817-BF82-6236C8A6100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16422A0-4FAE-4316-A338-81076480912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2F67696-6652-4F27-83E6-F6E4C83F154B}"/>
              </a:ext>
            </a:extLst>
          </p:cNvPr>
          <p:cNvSpPr>
            <a:spLocks noGrp="1"/>
          </p:cNvSpPr>
          <p:nvPr>
            <p:ph type="dt" sz="half" idx="10"/>
          </p:nvPr>
        </p:nvSpPr>
        <p:spPr/>
        <p:txBody>
          <a:bodyPr/>
          <a:lstStyle/>
          <a:p>
            <a:fld id="{73CBA2C8-2A77-4905-AC7A-045624BAA90D}" type="datetimeFigureOut">
              <a:rPr lang="en-US" smtClean="0"/>
              <a:t>1/8/2023</a:t>
            </a:fld>
            <a:endParaRPr lang="en-US"/>
          </a:p>
        </p:txBody>
      </p:sp>
      <p:sp>
        <p:nvSpPr>
          <p:cNvPr id="5" name="Footer Placeholder 4">
            <a:extLst>
              <a:ext uri="{FF2B5EF4-FFF2-40B4-BE49-F238E27FC236}">
                <a16:creationId xmlns:a16="http://schemas.microsoft.com/office/drawing/2014/main" id="{84889099-5D7A-4CD1-883F-69A7CC442CA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D81F712-A289-4566-B6F9-35C4D1327984}"/>
              </a:ext>
            </a:extLst>
          </p:cNvPr>
          <p:cNvSpPr>
            <a:spLocks noGrp="1"/>
          </p:cNvSpPr>
          <p:nvPr>
            <p:ph type="sldNum" sz="quarter" idx="12"/>
          </p:nvPr>
        </p:nvSpPr>
        <p:spPr/>
        <p:txBody>
          <a:bodyPr/>
          <a:lstStyle/>
          <a:p>
            <a:fld id="{D2A98B85-34F1-4A2E-B981-31D64006674C}" type="slidenum">
              <a:rPr lang="en-US" smtClean="0"/>
              <a:t>‹#›</a:t>
            </a:fld>
            <a:endParaRPr lang="en-US"/>
          </a:p>
        </p:txBody>
      </p:sp>
    </p:spTree>
    <p:extLst>
      <p:ext uri="{BB962C8B-B14F-4D97-AF65-F5344CB8AC3E}">
        <p14:creationId xmlns:p14="http://schemas.microsoft.com/office/powerpoint/2010/main" val="35302230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54916B-1932-4442-8AA5-1C373374C50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2C7D413-16F9-41EA-9F95-77909DF3641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0876779-DE14-4B6D-9906-088867BDB01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7AECC08-E2F3-45AD-9303-95472FBF33EA}"/>
              </a:ext>
            </a:extLst>
          </p:cNvPr>
          <p:cNvSpPr>
            <a:spLocks noGrp="1"/>
          </p:cNvSpPr>
          <p:nvPr>
            <p:ph type="dt" sz="half" idx="10"/>
          </p:nvPr>
        </p:nvSpPr>
        <p:spPr/>
        <p:txBody>
          <a:bodyPr/>
          <a:lstStyle/>
          <a:p>
            <a:fld id="{73CBA2C8-2A77-4905-AC7A-045624BAA90D}" type="datetimeFigureOut">
              <a:rPr lang="en-US" smtClean="0"/>
              <a:t>1/8/2023</a:t>
            </a:fld>
            <a:endParaRPr lang="en-US"/>
          </a:p>
        </p:txBody>
      </p:sp>
      <p:sp>
        <p:nvSpPr>
          <p:cNvPr id="6" name="Footer Placeholder 5">
            <a:extLst>
              <a:ext uri="{FF2B5EF4-FFF2-40B4-BE49-F238E27FC236}">
                <a16:creationId xmlns:a16="http://schemas.microsoft.com/office/drawing/2014/main" id="{7CA5A0C9-3DBB-45B5-8742-C365229452B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1B82DD7-B62C-4C8D-BED9-9900B21F96FB}"/>
              </a:ext>
            </a:extLst>
          </p:cNvPr>
          <p:cNvSpPr>
            <a:spLocks noGrp="1"/>
          </p:cNvSpPr>
          <p:nvPr>
            <p:ph type="sldNum" sz="quarter" idx="12"/>
          </p:nvPr>
        </p:nvSpPr>
        <p:spPr/>
        <p:txBody>
          <a:bodyPr/>
          <a:lstStyle/>
          <a:p>
            <a:fld id="{D2A98B85-34F1-4A2E-B981-31D64006674C}" type="slidenum">
              <a:rPr lang="en-US" smtClean="0"/>
              <a:t>‹#›</a:t>
            </a:fld>
            <a:endParaRPr lang="en-US"/>
          </a:p>
        </p:txBody>
      </p:sp>
    </p:spTree>
    <p:extLst>
      <p:ext uri="{BB962C8B-B14F-4D97-AF65-F5344CB8AC3E}">
        <p14:creationId xmlns:p14="http://schemas.microsoft.com/office/powerpoint/2010/main" val="19555138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3A75A8-B62D-4612-AEF5-474C9FB1997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3608465-3BCE-4723-A5CC-65BCAC6C387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B6AAEC1-7642-488D-B2EC-514FBC2DAC0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C8968E5-5CED-4D14-B5E3-9029BF6A918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3F06B4-B245-4054-A13C-FD374F61A02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874ABE7-86F1-4FA8-8C82-7F1745E96260}"/>
              </a:ext>
            </a:extLst>
          </p:cNvPr>
          <p:cNvSpPr>
            <a:spLocks noGrp="1"/>
          </p:cNvSpPr>
          <p:nvPr>
            <p:ph type="dt" sz="half" idx="10"/>
          </p:nvPr>
        </p:nvSpPr>
        <p:spPr/>
        <p:txBody>
          <a:bodyPr/>
          <a:lstStyle/>
          <a:p>
            <a:fld id="{73CBA2C8-2A77-4905-AC7A-045624BAA90D}" type="datetimeFigureOut">
              <a:rPr lang="en-US" smtClean="0"/>
              <a:t>1/8/2023</a:t>
            </a:fld>
            <a:endParaRPr lang="en-US"/>
          </a:p>
        </p:txBody>
      </p:sp>
      <p:sp>
        <p:nvSpPr>
          <p:cNvPr id="8" name="Footer Placeholder 7">
            <a:extLst>
              <a:ext uri="{FF2B5EF4-FFF2-40B4-BE49-F238E27FC236}">
                <a16:creationId xmlns:a16="http://schemas.microsoft.com/office/drawing/2014/main" id="{E98CF46C-7596-42C8-B3B4-E4863006878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8E35E9C-58BD-418E-93E9-3055ADCDCDE0}"/>
              </a:ext>
            </a:extLst>
          </p:cNvPr>
          <p:cNvSpPr>
            <a:spLocks noGrp="1"/>
          </p:cNvSpPr>
          <p:nvPr>
            <p:ph type="sldNum" sz="quarter" idx="12"/>
          </p:nvPr>
        </p:nvSpPr>
        <p:spPr/>
        <p:txBody>
          <a:bodyPr/>
          <a:lstStyle/>
          <a:p>
            <a:fld id="{D2A98B85-34F1-4A2E-B981-31D64006674C}" type="slidenum">
              <a:rPr lang="en-US" smtClean="0"/>
              <a:t>‹#›</a:t>
            </a:fld>
            <a:endParaRPr lang="en-US"/>
          </a:p>
        </p:txBody>
      </p:sp>
    </p:spTree>
    <p:extLst>
      <p:ext uri="{BB962C8B-B14F-4D97-AF65-F5344CB8AC3E}">
        <p14:creationId xmlns:p14="http://schemas.microsoft.com/office/powerpoint/2010/main" val="12537345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AB994C-5D95-430E-93EC-2D0FAAB23D3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CCF45F7-89EB-401A-ABB4-5D9356222462}"/>
              </a:ext>
            </a:extLst>
          </p:cNvPr>
          <p:cNvSpPr>
            <a:spLocks noGrp="1"/>
          </p:cNvSpPr>
          <p:nvPr>
            <p:ph type="dt" sz="half" idx="10"/>
          </p:nvPr>
        </p:nvSpPr>
        <p:spPr/>
        <p:txBody>
          <a:bodyPr/>
          <a:lstStyle/>
          <a:p>
            <a:fld id="{73CBA2C8-2A77-4905-AC7A-045624BAA90D}" type="datetimeFigureOut">
              <a:rPr lang="en-US" smtClean="0"/>
              <a:t>1/8/2023</a:t>
            </a:fld>
            <a:endParaRPr lang="en-US"/>
          </a:p>
        </p:txBody>
      </p:sp>
      <p:sp>
        <p:nvSpPr>
          <p:cNvPr id="4" name="Footer Placeholder 3">
            <a:extLst>
              <a:ext uri="{FF2B5EF4-FFF2-40B4-BE49-F238E27FC236}">
                <a16:creationId xmlns:a16="http://schemas.microsoft.com/office/drawing/2014/main" id="{CD759F06-8245-4120-A4C4-05CAA4D4E9F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659DB0F-1C5A-47FE-8CBC-333F41B08A09}"/>
              </a:ext>
            </a:extLst>
          </p:cNvPr>
          <p:cNvSpPr>
            <a:spLocks noGrp="1"/>
          </p:cNvSpPr>
          <p:nvPr>
            <p:ph type="sldNum" sz="quarter" idx="12"/>
          </p:nvPr>
        </p:nvSpPr>
        <p:spPr/>
        <p:txBody>
          <a:bodyPr/>
          <a:lstStyle/>
          <a:p>
            <a:fld id="{D2A98B85-34F1-4A2E-B981-31D64006674C}" type="slidenum">
              <a:rPr lang="en-US" smtClean="0"/>
              <a:t>‹#›</a:t>
            </a:fld>
            <a:endParaRPr lang="en-US"/>
          </a:p>
        </p:txBody>
      </p:sp>
    </p:spTree>
    <p:extLst>
      <p:ext uri="{BB962C8B-B14F-4D97-AF65-F5344CB8AC3E}">
        <p14:creationId xmlns:p14="http://schemas.microsoft.com/office/powerpoint/2010/main" val="3522420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3EE807A-B0FE-44A1-89B2-FC6A1BE656B3}"/>
              </a:ext>
            </a:extLst>
          </p:cNvPr>
          <p:cNvSpPr>
            <a:spLocks noGrp="1"/>
          </p:cNvSpPr>
          <p:nvPr>
            <p:ph type="dt" sz="half" idx="10"/>
          </p:nvPr>
        </p:nvSpPr>
        <p:spPr/>
        <p:txBody>
          <a:bodyPr/>
          <a:lstStyle/>
          <a:p>
            <a:fld id="{73CBA2C8-2A77-4905-AC7A-045624BAA90D}" type="datetimeFigureOut">
              <a:rPr lang="en-US" smtClean="0"/>
              <a:t>1/8/2023</a:t>
            </a:fld>
            <a:endParaRPr lang="en-US"/>
          </a:p>
        </p:txBody>
      </p:sp>
      <p:sp>
        <p:nvSpPr>
          <p:cNvPr id="3" name="Footer Placeholder 2">
            <a:extLst>
              <a:ext uri="{FF2B5EF4-FFF2-40B4-BE49-F238E27FC236}">
                <a16:creationId xmlns:a16="http://schemas.microsoft.com/office/drawing/2014/main" id="{D5226D05-70AD-4E03-8893-0237440B464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AC831BC-2823-4668-8B04-14920EA9CEB2}"/>
              </a:ext>
            </a:extLst>
          </p:cNvPr>
          <p:cNvSpPr>
            <a:spLocks noGrp="1"/>
          </p:cNvSpPr>
          <p:nvPr>
            <p:ph type="sldNum" sz="quarter" idx="12"/>
          </p:nvPr>
        </p:nvSpPr>
        <p:spPr/>
        <p:txBody>
          <a:bodyPr/>
          <a:lstStyle/>
          <a:p>
            <a:fld id="{D2A98B85-34F1-4A2E-B981-31D64006674C}" type="slidenum">
              <a:rPr lang="en-US" smtClean="0"/>
              <a:t>‹#›</a:t>
            </a:fld>
            <a:endParaRPr lang="en-US"/>
          </a:p>
        </p:txBody>
      </p:sp>
    </p:spTree>
    <p:extLst>
      <p:ext uri="{BB962C8B-B14F-4D97-AF65-F5344CB8AC3E}">
        <p14:creationId xmlns:p14="http://schemas.microsoft.com/office/powerpoint/2010/main" val="42703577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730EE5-D8FC-4DA0-A0C1-705B9E9B574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551FFDC-DCFF-4BFF-A22D-CDB17329A99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432F661-54C3-443D-9570-F5C6B8455C6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34E4A6F-FE5D-4B8D-BA97-3230298D63D8}"/>
              </a:ext>
            </a:extLst>
          </p:cNvPr>
          <p:cNvSpPr>
            <a:spLocks noGrp="1"/>
          </p:cNvSpPr>
          <p:nvPr>
            <p:ph type="dt" sz="half" idx="10"/>
          </p:nvPr>
        </p:nvSpPr>
        <p:spPr/>
        <p:txBody>
          <a:bodyPr/>
          <a:lstStyle/>
          <a:p>
            <a:fld id="{73CBA2C8-2A77-4905-AC7A-045624BAA90D}" type="datetimeFigureOut">
              <a:rPr lang="en-US" smtClean="0"/>
              <a:t>1/8/2023</a:t>
            </a:fld>
            <a:endParaRPr lang="en-US"/>
          </a:p>
        </p:txBody>
      </p:sp>
      <p:sp>
        <p:nvSpPr>
          <p:cNvPr id="6" name="Footer Placeholder 5">
            <a:extLst>
              <a:ext uri="{FF2B5EF4-FFF2-40B4-BE49-F238E27FC236}">
                <a16:creationId xmlns:a16="http://schemas.microsoft.com/office/drawing/2014/main" id="{0C120542-457E-43F3-B5E9-69234B17332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E739D82-DD7A-4FA0-A7F8-BE44A3D5FF71}"/>
              </a:ext>
            </a:extLst>
          </p:cNvPr>
          <p:cNvSpPr>
            <a:spLocks noGrp="1"/>
          </p:cNvSpPr>
          <p:nvPr>
            <p:ph type="sldNum" sz="quarter" idx="12"/>
          </p:nvPr>
        </p:nvSpPr>
        <p:spPr/>
        <p:txBody>
          <a:bodyPr/>
          <a:lstStyle/>
          <a:p>
            <a:fld id="{D2A98B85-34F1-4A2E-B981-31D64006674C}" type="slidenum">
              <a:rPr lang="en-US" smtClean="0"/>
              <a:t>‹#›</a:t>
            </a:fld>
            <a:endParaRPr lang="en-US"/>
          </a:p>
        </p:txBody>
      </p:sp>
    </p:spTree>
    <p:extLst>
      <p:ext uri="{BB962C8B-B14F-4D97-AF65-F5344CB8AC3E}">
        <p14:creationId xmlns:p14="http://schemas.microsoft.com/office/powerpoint/2010/main" val="19047390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C49F84-EFB8-438D-A462-C5E3D3214F1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D90B305-7A49-4925-B56A-A90905993B7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0BC5729-1841-4E8C-A286-0AE1B3875D1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5970A05-5324-4F69-898C-1E2B5BF2FB61}"/>
              </a:ext>
            </a:extLst>
          </p:cNvPr>
          <p:cNvSpPr>
            <a:spLocks noGrp="1"/>
          </p:cNvSpPr>
          <p:nvPr>
            <p:ph type="dt" sz="half" idx="10"/>
          </p:nvPr>
        </p:nvSpPr>
        <p:spPr/>
        <p:txBody>
          <a:bodyPr/>
          <a:lstStyle/>
          <a:p>
            <a:fld id="{73CBA2C8-2A77-4905-AC7A-045624BAA90D}" type="datetimeFigureOut">
              <a:rPr lang="en-US" smtClean="0"/>
              <a:t>1/8/2023</a:t>
            </a:fld>
            <a:endParaRPr lang="en-US"/>
          </a:p>
        </p:txBody>
      </p:sp>
      <p:sp>
        <p:nvSpPr>
          <p:cNvPr id="6" name="Footer Placeholder 5">
            <a:extLst>
              <a:ext uri="{FF2B5EF4-FFF2-40B4-BE49-F238E27FC236}">
                <a16:creationId xmlns:a16="http://schemas.microsoft.com/office/drawing/2014/main" id="{C8808BDC-8D69-4DA2-88DD-3216C5B759B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94E5D59-2C2C-4ED7-A611-8975DBA1A26F}"/>
              </a:ext>
            </a:extLst>
          </p:cNvPr>
          <p:cNvSpPr>
            <a:spLocks noGrp="1"/>
          </p:cNvSpPr>
          <p:nvPr>
            <p:ph type="sldNum" sz="quarter" idx="12"/>
          </p:nvPr>
        </p:nvSpPr>
        <p:spPr/>
        <p:txBody>
          <a:bodyPr/>
          <a:lstStyle/>
          <a:p>
            <a:fld id="{D2A98B85-34F1-4A2E-B981-31D64006674C}" type="slidenum">
              <a:rPr lang="en-US" smtClean="0"/>
              <a:t>‹#›</a:t>
            </a:fld>
            <a:endParaRPr lang="en-US"/>
          </a:p>
        </p:txBody>
      </p:sp>
    </p:spTree>
    <p:extLst>
      <p:ext uri="{BB962C8B-B14F-4D97-AF65-F5344CB8AC3E}">
        <p14:creationId xmlns:p14="http://schemas.microsoft.com/office/powerpoint/2010/main" val="38815625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B0C6228-75A0-4235-9067-086933982FA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CA5F184-B83F-4C15-B002-1C72F1D2349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C1B4656-2EC1-4304-A05B-C2DDCA4DFD2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3CBA2C8-2A77-4905-AC7A-045624BAA90D}" type="datetimeFigureOut">
              <a:rPr lang="en-US" smtClean="0"/>
              <a:t>1/8/2023</a:t>
            </a:fld>
            <a:endParaRPr lang="en-US"/>
          </a:p>
        </p:txBody>
      </p:sp>
      <p:sp>
        <p:nvSpPr>
          <p:cNvPr id="5" name="Footer Placeholder 4">
            <a:extLst>
              <a:ext uri="{FF2B5EF4-FFF2-40B4-BE49-F238E27FC236}">
                <a16:creationId xmlns:a16="http://schemas.microsoft.com/office/drawing/2014/main" id="{35AEBB40-BDBF-4765-98DD-BE308E621D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7815CBF-4DE1-4309-8CE4-6F0B2F764E3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2A98B85-34F1-4A2E-B981-31D64006674C}" type="slidenum">
              <a:rPr lang="en-US" smtClean="0"/>
              <a:t>‹#›</a:t>
            </a:fld>
            <a:endParaRPr lang="en-US"/>
          </a:p>
        </p:txBody>
      </p:sp>
    </p:spTree>
    <p:extLst>
      <p:ext uri="{BB962C8B-B14F-4D97-AF65-F5344CB8AC3E}">
        <p14:creationId xmlns:p14="http://schemas.microsoft.com/office/powerpoint/2010/main" val="415807151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1.png"/><Relationship Id="rId5" Type="http://schemas.openxmlformats.org/officeDocument/2006/relationships/image" Target="../media/image6.pn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1.png"/><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1.png"/><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5" Type="http://schemas.openxmlformats.org/officeDocument/2006/relationships/image" Target="../media/image1.png"/><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m4a"/><Relationship Id="rId1" Type="http://schemas.microsoft.com/office/2007/relationships/media" Target="../media/media15.m4a"/><Relationship Id="rId4" Type="http://schemas.openxmlformats.org/officeDocument/2006/relationships/image" Target="../media/image1.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m4a"/><Relationship Id="rId1" Type="http://schemas.microsoft.com/office/2007/relationships/media" Target="../media/media15.m4a"/><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4.m4a"/><Relationship Id="rId1" Type="http://schemas.microsoft.com/office/2007/relationships/media" Target="../media/media4.m4a"/><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5.m4a"/><Relationship Id="rId1" Type="http://schemas.microsoft.com/office/2007/relationships/media" Target="../media/media5.m4a"/><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6.m4a"/><Relationship Id="rId1" Type="http://schemas.microsoft.com/office/2007/relationships/media" Target="../media/media6.m4a"/><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1.png"/><Relationship Id="rId5" Type="http://schemas.openxmlformats.org/officeDocument/2006/relationships/image" Target="../media/image3.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1.pn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EEFA2-44DE-49B9-8DFB-7A6D329425B3}"/>
              </a:ext>
            </a:extLst>
          </p:cNvPr>
          <p:cNvSpPr>
            <a:spLocks noGrp="1"/>
          </p:cNvSpPr>
          <p:nvPr>
            <p:ph type="ctrTitle"/>
          </p:nvPr>
        </p:nvSpPr>
        <p:spPr/>
        <p:txBody>
          <a:bodyPr>
            <a:normAutofit/>
          </a:bodyPr>
          <a:lstStyle/>
          <a:p>
            <a:r>
              <a:rPr lang="en-US" b="1" dirty="0"/>
              <a:t>Temperature Prediction</a:t>
            </a:r>
            <a:br>
              <a:rPr lang="en-US" b="1" dirty="0"/>
            </a:br>
            <a:endParaRPr lang="en-US" b="1" dirty="0"/>
          </a:p>
        </p:txBody>
      </p:sp>
      <p:sp>
        <p:nvSpPr>
          <p:cNvPr id="3" name="Subtitle 2">
            <a:extLst>
              <a:ext uri="{FF2B5EF4-FFF2-40B4-BE49-F238E27FC236}">
                <a16:creationId xmlns:a16="http://schemas.microsoft.com/office/drawing/2014/main" id="{607B59BC-7FC2-4488-9635-9CF37E8BA6F3}"/>
              </a:ext>
            </a:extLst>
          </p:cNvPr>
          <p:cNvSpPr>
            <a:spLocks noGrp="1"/>
          </p:cNvSpPr>
          <p:nvPr>
            <p:ph type="subTitle" idx="1"/>
          </p:nvPr>
        </p:nvSpPr>
        <p:spPr/>
        <p:txBody>
          <a:bodyPr/>
          <a:lstStyle/>
          <a:p>
            <a:r>
              <a:rPr lang="en-US" dirty="0"/>
              <a:t>Anuj Tanwar</a:t>
            </a:r>
          </a:p>
        </p:txBody>
      </p:sp>
    </p:spTree>
    <p:extLst>
      <p:ext uri="{BB962C8B-B14F-4D97-AF65-F5344CB8AC3E}">
        <p14:creationId xmlns:p14="http://schemas.microsoft.com/office/powerpoint/2010/main" val="3297177682"/>
      </p:ext>
    </p:extLst>
  </p:cSld>
  <p:clrMapOvr>
    <a:masterClrMapping/>
  </p:clrMapOvr>
  <mc:AlternateContent xmlns:mc="http://schemas.openxmlformats.org/markup-compatibility/2006" xmlns:p14="http://schemas.microsoft.com/office/powerpoint/2010/main">
    <mc:Choice Requires="p14">
      <p:transition spd="slow" p14:dur="2000" advTm="10141"/>
    </mc:Choice>
    <mc:Fallback xmlns="">
      <p:transition spd="slow" advTm="10141"/>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BC80B7-8572-440A-89A3-4E34FA64EF9E}"/>
              </a:ext>
            </a:extLst>
          </p:cNvPr>
          <p:cNvSpPr>
            <a:spLocks noGrp="1"/>
          </p:cNvSpPr>
          <p:nvPr>
            <p:ph type="title"/>
          </p:nvPr>
        </p:nvSpPr>
        <p:spPr>
          <a:xfrm>
            <a:off x="838200" y="291555"/>
            <a:ext cx="10515600" cy="897145"/>
          </a:xfrm>
        </p:spPr>
        <p:txBody>
          <a:bodyPr/>
          <a:lstStyle/>
          <a:p>
            <a:pPr algn="ctr"/>
            <a:r>
              <a:rPr lang="en-US" dirty="0"/>
              <a:t>Probability Distribution</a:t>
            </a:r>
          </a:p>
        </p:txBody>
      </p:sp>
      <p:sp>
        <p:nvSpPr>
          <p:cNvPr id="5" name="Subtitle 4">
            <a:extLst>
              <a:ext uri="{FF2B5EF4-FFF2-40B4-BE49-F238E27FC236}">
                <a16:creationId xmlns:a16="http://schemas.microsoft.com/office/drawing/2014/main" id="{E92758C9-B457-4D43-ADC9-58665D149FB4}"/>
              </a:ext>
            </a:extLst>
          </p:cNvPr>
          <p:cNvSpPr txBox="1">
            <a:spLocks/>
          </p:cNvSpPr>
          <p:nvPr/>
        </p:nvSpPr>
        <p:spPr>
          <a:xfrm>
            <a:off x="570187" y="1819013"/>
            <a:ext cx="4169979" cy="2637373"/>
          </a:xfrm>
          <a:prstGeom prst="rect">
            <a:avLst/>
          </a:prstGeom>
          <a:ln>
            <a:solidFill>
              <a:schemeClr val="accent1"/>
            </a:solid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t>Taking PMF of </a:t>
            </a:r>
            <a:r>
              <a:rPr lang="en-US" sz="2000" b="1" dirty="0" err="1"/>
              <a:t>AverageTemperature</a:t>
            </a:r>
            <a:r>
              <a:rPr lang="en-US" sz="2000" dirty="0"/>
              <a:t> and calculating 3 more variables for comparison of temperature:</a:t>
            </a:r>
          </a:p>
          <a:p>
            <a:pPr marL="0" indent="0">
              <a:buNone/>
            </a:pPr>
            <a:endParaRPr lang="en-US" sz="2000" dirty="0"/>
          </a:p>
          <a:p>
            <a:pPr marL="457200" indent="-457200">
              <a:buAutoNum type="arabicPeriod"/>
            </a:pPr>
            <a:r>
              <a:rPr lang="en-US" sz="2000" b="1" dirty="0"/>
              <a:t>Nice Temperature </a:t>
            </a:r>
            <a:r>
              <a:rPr lang="en-US" sz="2000" dirty="0"/>
              <a:t>:</a:t>
            </a:r>
            <a:r>
              <a:rPr lang="en-US" sz="2000" b="1" dirty="0"/>
              <a:t> </a:t>
            </a:r>
            <a:r>
              <a:rPr lang="en-US" sz="2000" dirty="0"/>
              <a:t>Ranging 20-27</a:t>
            </a:r>
          </a:p>
          <a:p>
            <a:pPr marL="457200" indent="-457200">
              <a:buAutoNum type="arabicPeriod"/>
            </a:pPr>
            <a:r>
              <a:rPr lang="en-US" sz="2000" b="1" dirty="0"/>
              <a:t>Cold Temperature </a:t>
            </a:r>
            <a:r>
              <a:rPr lang="en-US" sz="2000" dirty="0"/>
              <a:t>: Less than 20</a:t>
            </a:r>
          </a:p>
          <a:p>
            <a:pPr marL="457200" indent="-457200">
              <a:buAutoNum type="arabicPeriod"/>
            </a:pPr>
            <a:r>
              <a:rPr lang="en-US" sz="2000" b="1" dirty="0"/>
              <a:t>Hot Temperature  </a:t>
            </a:r>
            <a:r>
              <a:rPr lang="en-US" sz="2000" dirty="0"/>
              <a:t>: More than 27</a:t>
            </a:r>
          </a:p>
        </p:txBody>
      </p:sp>
      <p:pic>
        <p:nvPicPr>
          <p:cNvPr id="4098" name="Picture 2">
            <a:extLst>
              <a:ext uri="{FF2B5EF4-FFF2-40B4-BE49-F238E27FC236}">
                <a16:creationId xmlns:a16="http://schemas.microsoft.com/office/drawing/2014/main" id="{AE97050C-8402-B7FD-BC4E-7EAA7B70CB6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25473" y="1032635"/>
            <a:ext cx="6991350" cy="566737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F28200CF-5F9D-3696-732D-1C5CCA66B436}"/>
              </a:ext>
            </a:extLst>
          </p:cNvPr>
          <p:cNvPicPr>
            <a:picLocks noChangeAspect="1"/>
          </p:cNvPicPr>
          <p:nvPr/>
        </p:nvPicPr>
        <p:blipFill>
          <a:blip r:embed="rId5"/>
          <a:stretch>
            <a:fillRect/>
          </a:stretch>
        </p:blipFill>
        <p:spPr>
          <a:xfrm>
            <a:off x="350770" y="5086699"/>
            <a:ext cx="4943475" cy="714375"/>
          </a:xfrm>
          <a:prstGeom prst="rect">
            <a:avLst/>
          </a:prstGeom>
          <a:ln>
            <a:solidFill>
              <a:srgbClr val="0070C0"/>
            </a:solidFill>
          </a:ln>
        </p:spPr>
      </p:pic>
      <p:pic>
        <p:nvPicPr>
          <p:cNvPr id="8" name="Audio 7">
            <a:hlinkClick r:id="" action="ppaction://media"/>
            <a:extLst>
              <a:ext uri="{FF2B5EF4-FFF2-40B4-BE49-F238E27FC236}">
                <a16:creationId xmlns:a16="http://schemas.microsoft.com/office/drawing/2014/main" id="{693F3226-8704-434C-3BBF-EB21EF34FF41}"/>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293923204"/>
      </p:ext>
    </p:extLst>
  </p:cSld>
  <p:clrMapOvr>
    <a:masterClrMapping/>
  </p:clrMapOvr>
  <mc:AlternateContent xmlns:mc="http://schemas.openxmlformats.org/markup-compatibility/2006" xmlns:p14="http://schemas.microsoft.com/office/powerpoint/2010/main">
    <mc:Choice Requires="p14">
      <p:transition spd="slow" p14:dur="2000" advTm="68787"/>
    </mc:Choice>
    <mc:Fallback xmlns="">
      <p:transition spd="slow" advTm="6878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BC80B7-8572-440A-89A3-4E34FA64EF9E}"/>
              </a:ext>
            </a:extLst>
          </p:cNvPr>
          <p:cNvSpPr>
            <a:spLocks noGrp="1"/>
          </p:cNvSpPr>
          <p:nvPr>
            <p:ph type="title"/>
          </p:nvPr>
        </p:nvSpPr>
        <p:spPr>
          <a:xfrm>
            <a:off x="838200" y="291555"/>
            <a:ext cx="10515600" cy="897145"/>
          </a:xfrm>
        </p:spPr>
        <p:txBody>
          <a:bodyPr/>
          <a:lstStyle/>
          <a:p>
            <a:pPr algn="ctr"/>
            <a:r>
              <a:rPr lang="en-US" dirty="0"/>
              <a:t>Pareto Distribution</a:t>
            </a:r>
          </a:p>
        </p:txBody>
      </p:sp>
      <p:sp>
        <p:nvSpPr>
          <p:cNvPr id="9" name="Subtitle 4">
            <a:extLst>
              <a:ext uri="{FF2B5EF4-FFF2-40B4-BE49-F238E27FC236}">
                <a16:creationId xmlns:a16="http://schemas.microsoft.com/office/drawing/2014/main" id="{6C0C34CC-FF27-40CB-BFDD-A3FD6F15A09C}"/>
              </a:ext>
            </a:extLst>
          </p:cNvPr>
          <p:cNvSpPr txBox="1">
            <a:spLocks/>
          </p:cNvSpPr>
          <p:nvPr/>
        </p:nvSpPr>
        <p:spPr>
          <a:xfrm>
            <a:off x="719795" y="2555836"/>
            <a:ext cx="3852206" cy="2604744"/>
          </a:xfrm>
          <a:prstGeom prst="rect">
            <a:avLst/>
          </a:prstGeom>
          <a:ln>
            <a:solidFill>
              <a:schemeClr val="accent1"/>
            </a:solid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t>Plotting Pareto Distribution of one city for one year for showing how temperature changes over different months. It shows that June to Sep months have good temperature in Chicago and rest of the months are colder.</a:t>
            </a:r>
          </a:p>
        </p:txBody>
      </p:sp>
      <p:pic>
        <p:nvPicPr>
          <p:cNvPr id="3074" name="Picture 2">
            <a:extLst>
              <a:ext uri="{FF2B5EF4-FFF2-40B4-BE49-F238E27FC236}">
                <a16:creationId xmlns:a16="http://schemas.microsoft.com/office/drawing/2014/main" id="{0B4C60AE-225E-C452-014C-2BE08F94CD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91270" y="1318591"/>
            <a:ext cx="6540776" cy="5430078"/>
          </a:xfrm>
          <a:prstGeom prst="rect">
            <a:avLst/>
          </a:prstGeom>
          <a:noFill/>
          <a:extLst>
            <a:ext uri="{909E8E84-426E-40DD-AFC4-6F175D3DCCD1}">
              <a14:hiddenFill xmlns:a14="http://schemas.microsoft.com/office/drawing/2010/main">
                <a:solidFill>
                  <a:srgbClr val="FFFFFF"/>
                </a:solidFill>
              </a14:hiddenFill>
            </a:ext>
          </a:extLst>
        </p:spPr>
      </p:pic>
      <p:pic>
        <p:nvPicPr>
          <p:cNvPr id="3" name="Audio 2">
            <a:hlinkClick r:id="" action="ppaction://media"/>
            <a:extLst>
              <a:ext uri="{FF2B5EF4-FFF2-40B4-BE49-F238E27FC236}">
                <a16:creationId xmlns:a16="http://schemas.microsoft.com/office/drawing/2014/main" id="{EA69F126-84DB-0C71-E031-8FAACE212BE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4010621964"/>
      </p:ext>
    </p:extLst>
  </p:cSld>
  <p:clrMapOvr>
    <a:masterClrMapping/>
  </p:clrMapOvr>
  <mc:AlternateContent xmlns:mc="http://schemas.openxmlformats.org/markup-compatibility/2006" xmlns:p14="http://schemas.microsoft.com/office/powerpoint/2010/main">
    <mc:Choice Requires="p14">
      <p:transition spd="slow" p14:dur="2000" advTm="57440"/>
    </mc:Choice>
    <mc:Fallback xmlns="">
      <p:transition spd="slow" advTm="574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BC80B7-8572-440A-89A3-4E34FA64EF9E}"/>
              </a:ext>
            </a:extLst>
          </p:cNvPr>
          <p:cNvSpPr>
            <a:spLocks noGrp="1"/>
          </p:cNvSpPr>
          <p:nvPr>
            <p:ph type="title"/>
          </p:nvPr>
        </p:nvSpPr>
        <p:spPr>
          <a:xfrm>
            <a:off x="838200" y="291555"/>
            <a:ext cx="10515600" cy="897145"/>
          </a:xfrm>
        </p:spPr>
        <p:txBody>
          <a:bodyPr/>
          <a:lstStyle/>
          <a:p>
            <a:pPr algn="ctr"/>
            <a:r>
              <a:rPr lang="en-US" dirty="0"/>
              <a:t>Scatter Plot (Correlation)</a:t>
            </a:r>
          </a:p>
        </p:txBody>
      </p:sp>
      <p:sp>
        <p:nvSpPr>
          <p:cNvPr id="9" name="Subtitle 4">
            <a:extLst>
              <a:ext uri="{FF2B5EF4-FFF2-40B4-BE49-F238E27FC236}">
                <a16:creationId xmlns:a16="http://schemas.microsoft.com/office/drawing/2014/main" id="{6C0C34CC-FF27-40CB-BFDD-A3FD6F15A09C}"/>
              </a:ext>
            </a:extLst>
          </p:cNvPr>
          <p:cNvSpPr txBox="1">
            <a:spLocks/>
          </p:cNvSpPr>
          <p:nvPr/>
        </p:nvSpPr>
        <p:spPr>
          <a:xfrm>
            <a:off x="255212" y="1422299"/>
            <a:ext cx="5462415" cy="1763917"/>
          </a:xfrm>
          <a:prstGeom prst="rect">
            <a:avLst/>
          </a:prstGeom>
          <a:ln>
            <a:solidFill>
              <a:schemeClr val="accent1"/>
            </a:solid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t>Scatter plot of between Temperature and Temperature Uncertainty parameters, there is no direct correlation. Level of Temperature Uncertainty is high in May, however Temperature is high in July.</a:t>
            </a:r>
          </a:p>
        </p:txBody>
      </p:sp>
      <p:pic>
        <p:nvPicPr>
          <p:cNvPr id="3076" name="Picture 4">
            <a:extLst>
              <a:ext uri="{FF2B5EF4-FFF2-40B4-BE49-F238E27FC236}">
                <a16:creationId xmlns:a16="http://schemas.microsoft.com/office/drawing/2014/main" id="{F5DB60A9-6676-4A5C-8E41-C9E4F437B40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29915" y="1370782"/>
            <a:ext cx="6106873" cy="4594657"/>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pic>
        <p:nvPicPr>
          <p:cNvPr id="3" name="Audio 2">
            <a:hlinkClick r:id="" action="ppaction://media"/>
            <a:extLst>
              <a:ext uri="{FF2B5EF4-FFF2-40B4-BE49-F238E27FC236}">
                <a16:creationId xmlns:a16="http://schemas.microsoft.com/office/drawing/2014/main" id="{3FB41BD3-5253-B0EC-040E-1060F657422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3139344549"/>
      </p:ext>
    </p:extLst>
  </p:cSld>
  <p:clrMapOvr>
    <a:masterClrMapping/>
  </p:clrMapOvr>
  <mc:AlternateContent xmlns:mc="http://schemas.openxmlformats.org/markup-compatibility/2006" xmlns:p14="http://schemas.microsoft.com/office/powerpoint/2010/main">
    <mc:Choice Requires="p14">
      <p:transition spd="slow" p14:dur="2000" advTm="53430"/>
    </mc:Choice>
    <mc:Fallback xmlns="">
      <p:transition spd="slow" advTm="5343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BC80B7-8572-440A-89A3-4E34FA64EF9E}"/>
              </a:ext>
            </a:extLst>
          </p:cNvPr>
          <p:cNvSpPr>
            <a:spLocks noGrp="1"/>
          </p:cNvSpPr>
          <p:nvPr>
            <p:ph type="title"/>
          </p:nvPr>
        </p:nvSpPr>
        <p:spPr>
          <a:xfrm>
            <a:off x="838200" y="291555"/>
            <a:ext cx="10515600" cy="897145"/>
          </a:xfrm>
        </p:spPr>
        <p:txBody>
          <a:bodyPr/>
          <a:lstStyle/>
          <a:p>
            <a:pPr algn="ctr"/>
            <a:r>
              <a:rPr lang="en-US" dirty="0"/>
              <a:t>Test Hypothesis</a:t>
            </a:r>
          </a:p>
        </p:txBody>
      </p:sp>
      <p:sp>
        <p:nvSpPr>
          <p:cNvPr id="9" name="Subtitle 4">
            <a:extLst>
              <a:ext uri="{FF2B5EF4-FFF2-40B4-BE49-F238E27FC236}">
                <a16:creationId xmlns:a16="http://schemas.microsoft.com/office/drawing/2014/main" id="{6C0C34CC-FF27-40CB-BFDD-A3FD6F15A09C}"/>
              </a:ext>
            </a:extLst>
          </p:cNvPr>
          <p:cNvSpPr txBox="1">
            <a:spLocks/>
          </p:cNvSpPr>
          <p:nvPr/>
        </p:nvSpPr>
        <p:spPr>
          <a:xfrm>
            <a:off x="707157" y="1498888"/>
            <a:ext cx="10297174" cy="435015"/>
          </a:xfrm>
          <a:prstGeom prst="rect">
            <a:avLst/>
          </a:prstGeom>
          <a:ln>
            <a:solidFill>
              <a:schemeClr val="accent1"/>
            </a:solid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000" dirty="0"/>
              <a:t>Null Hypothesis Statement: Temperature in Chicago in the month of September will go below 15</a:t>
            </a:r>
          </a:p>
        </p:txBody>
      </p:sp>
      <p:sp>
        <p:nvSpPr>
          <p:cNvPr id="10" name="Subtitle 4">
            <a:extLst>
              <a:ext uri="{FF2B5EF4-FFF2-40B4-BE49-F238E27FC236}">
                <a16:creationId xmlns:a16="http://schemas.microsoft.com/office/drawing/2014/main" id="{319BC369-BE91-4CA1-BB97-C991105398FF}"/>
              </a:ext>
            </a:extLst>
          </p:cNvPr>
          <p:cNvSpPr txBox="1">
            <a:spLocks/>
          </p:cNvSpPr>
          <p:nvPr/>
        </p:nvSpPr>
        <p:spPr>
          <a:xfrm>
            <a:off x="707157" y="4945000"/>
            <a:ext cx="10297174" cy="775945"/>
          </a:xfrm>
          <a:prstGeom prst="rect">
            <a:avLst/>
          </a:prstGeom>
          <a:ln>
            <a:solidFill>
              <a:schemeClr val="accent1"/>
            </a:solid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000" b="1" dirty="0"/>
              <a:t>Since P-value is 0.01, we can say our Null Hypothesis can be rejected and Temperature in Chicago will not be below 15 in September</a:t>
            </a:r>
          </a:p>
        </p:txBody>
      </p:sp>
      <p:sp>
        <p:nvSpPr>
          <p:cNvPr id="3" name="Subtitle 4">
            <a:extLst>
              <a:ext uri="{FF2B5EF4-FFF2-40B4-BE49-F238E27FC236}">
                <a16:creationId xmlns:a16="http://schemas.microsoft.com/office/drawing/2014/main" id="{296F9C88-C51C-7922-1CA0-549C8CC770FC}"/>
              </a:ext>
            </a:extLst>
          </p:cNvPr>
          <p:cNvSpPr txBox="1">
            <a:spLocks/>
          </p:cNvSpPr>
          <p:nvPr/>
        </p:nvSpPr>
        <p:spPr>
          <a:xfrm>
            <a:off x="611078" y="2747550"/>
            <a:ext cx="10297174" cy="1452247"/>
          </a:xfrm>
          <a:prstGeom prst="rect">
            <a:avLst/>
          </a:prstGeom>
          <a:ln>
            <a:solidFill>
              <a:schemeClr val="accent1"/>
            </a:solid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Null Hypothesis is used to test validity of a statement</a:t>
            </a:r>
          </a:p>
          <a:p>
            <a:r>
              <a:rPr lang="en-US" sz="2000" dirty="0"/>
              <a:t>I used it to see if temperature in Chicago in Sep can get below 15</a:t>
            </a:r>
          </a:p>
          <a:p>
            <a:r>
              <a:rPr lang="en-US" sz="2000" dirty="0"/>
              <a:t>Null Hypothesis suggests, it won’t be below 15 in Chicago in September</a:t>
            </a:r>
          </a:p>
        </p:txBody>
      </p:sp>
      <p:pic>
        <p:nvPicPr>
          <p:cNvPr id="4" name="Audio 3">
            <a:hlinkClick r:id="" action="ppaction://media"/>
            <a:extLst>
              <a:ext uri="{FF2B5EF4-FFF2-40B4-BE49-F238E27FC236}">
                <a16:creationId xmlns:a16="http://schemas.microsoft.com/office/drawing/2014/main" id="{2973B168-2AD2-FCE7-5FF8-CA4C5D05F389}"/>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2811278552"/>
      </p:ext>
    </p:extLst>
  </p:cSld>
  <p:clrMapOvr>
    <a:masterClrMapping/>
  </p:clrMapOvr>
  <mc:AlternateContent xmlns:mc="http://schemas.openxmlformats.org/markup-compatibility/2006" xmlns:p14="http://schemas.microsoft.com/office/powerpoint/2010/main">
    <mc:Choice Requires="p14">
      <p:transition spd="slow" p14:dur="2000" advTm="57595"/>
    </mc:Choice>
    <mc:Fallback xmlns="">
      <p:transition spd="slow" advTm="5759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BC80B7-8572-440A-89A3-4E34FA64EF9E}"/>
              </a:ext>
            </a:extLst>
          </p:cNvPr>
          <p:cNvSpPr>
            <a:spLocks noGrp="1"/>
          </p:cNvSpPr>
          <p:nvPr>
            <p:ph type="title"/>
          </p:nvPr>
        </p:nvSpPr>
        <p:spPr>
          <a:xfrm>
            <a:off x="838200" y="291555"/>
            <a:ext cx="10515600" cy="897145"/>
          </a:xfrm>
        </p:spPr>
        <p:txBody>
          <a:bodyPr/>
          <a:lstStyle/>
          <a:p>
            <a:pPr algn="ctr"/>
            <a:r>
              <a:rPr lang="en-US" dirty="0"/>
              <a:t>Predictive Modeling</a:t>
            </a:r>
          </a:p>
        </p:txBody>
      </p:sp>
      <p:sp>
        <p:nvSpPr>
          <p:cNvPr id="9" name="Subtitle 4">
            <a:extLst>
              <a:ext uri="{FF2B5EF4-FFF2-40B4-BE49-F238E27FC236}">
                <a16:creationId xmlns:a16="http://schemas.microsoft.com/office/drawing/2014/main" id="{6C0C34CC-FF27-40CB-BFDD-A3FD6F15A09C}"/>
              </a:ext>
            </a:extLst>
          </p:cNvPr>
          <p:cNvSpPr txBox="1">
            <a:spLocks/>
          </p:cNvSpPr>
          <p:nvPr/>
        </p:nvSpPr>
        <p:spPr>
          <a:xfrm>
            <a:off x="707157" y="1498888"/>
            <a:ext cx="10297174" cy="3550190"/>
          </a:xfrm>
          <a:prstGeom prst="rect">
            <a:avLst/>
          </a:prstGeom>
          <a:ln>
            <a:solidFill>
              <a:schemeClr val="accent1"/>
            </a:solid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1200"/>
              </a:spcAft>
            </a:pPr>
            <a:r>
              <a:rPr lang="en-US" sz="2000" b="1" dirty="0"/>
              <a:t>LSTM</a:t>
            </a:r>
            <a:r>
              <a:rPr lang="en-US" sz="2000" dirty="0"/>
              <a:t> was carried out on Chicago Data for a time series.</a:t>
            </a:r>
          </a:p>
          <a:p>
            <a:pPr>
              <a:spcAft>
                <a:spcPts val="1200"/>
              </a:spcAft>
            </a:pPr>
            <a:r>
              <a:rPr lang="en-US" sz="2000" dirty="0"/>
              <a:t>Data was divided into test and train datasets. Last year of data was set as test dataset and rest as train dataset.</a:t>
            </a:r>
          </a:p>
          <a:p>
            <a:pPr>
              <a:spcAft>
                <a:spcPts val="1200"/>
              </a:spcAft>
            </a:pPr>
            <a:r>
              <a:rPr lang="en-US" sz="2000" dirty="0"/>
              <a:t>For every month, difference between current and previous month temperature was calculated.</a:t>
            </a:r>
          </a:p>
          <a:p>
            <a:pPr>
              <a:spcAft>
                <a:spcPts val="1200"/>
              </a:spcAft>
            </a:pPr>
            <a:r>
              <a:rPr lang="en-US" sz="2000" dirty="0"/>
              <a:t>That difference in temperature was used for predictions.</a:t>
            </a:r>
          </a:p>
          <a:p>
            <a:pPr>
              <a:spcAft>
                <a:spcPts val="1200"/>
              </a:spcAft>
            </a:pPr>
            <a:r>
              <a:rPr lang="en-US" sz="2000" dirty="0"/>
              <a:t>Actual values and predicted values were plotted together.</a:t>
            </a:r>
          </a:p>
          <a:p>
            <a:pPr>
              <a:spcAft>
                <a:spcPts val="1200"/>
              </a:spcAft>
            </a:pPr>
            <a:r>
              <a:rPr lang="en-US" sz="2000" dirty="0"/>
              <a:t>Plot suggest Actual and Predicted values are close.</a:t>
            </a:r>
          </a:p>
        </p:txBody>
      </p:sp>
      <p:pic>
        <p:nvPicPr>
          <p:cNvPr id="5" name="Audio 4">
            <a:hlinkClick r:id="" action="ppaction://media"/>
            <a:extLst>
              <a:ext uri="{FF2B5EF4-FFF2-40B4-BE49-F238E27FC236}">
                <a16:creationId xmlns:a16="http://schemas.microsoft.com/office/drawing/2014/main" id="{7D1F3165-2293-B05E-FF40-D01F82DFAAB9}"/>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4041776306"/>
      </p:ext>
    </p:extLst>
  </p:cSld>
  <p:clrMapOvr>
    <a:masterClrMapping/>
  </p:clrMapOvr>
  <mc:AlternateContent xmlns:mc="http://schemas.openxmlformats.org/markup-compatibility/2006" xmlns:p14="http://schemas.microsoft.com/office/powerpoint/2010/main">
    <mc:Choice Requires="p14">
      <p:transition spd="slow" p14:dur="2000" advTm="129047"/>
    </mc:Choice>
    <mc:Fallback xmlns="">
      <p:transition spd="slow" advTm="12904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BC80B7-8572-440A-89A3-4E34FA64EF9E}"/>
              </a:ext>
            </a:extLst>
          </p:cNvPr>
          <p:cNvSpPr>
            <a:spLocks noGrp="1"/>
          </p:cNvSpPr>
          <p:nvPr>
            <p:ph type="title"/>
          </p:nvPr>
        </p:nvSpPr>
        <p:spPr>
          <a:xfrm>
            <a:off x="838200" y="291555"/>
            <a:ext cx="10515600" cy="897145"/>
          </a:xfrm>
        </p:spPr>
        <p:txBody>
          <a:bodyPr/>
          <a:lstStyle/>
          <a:p>
            <a:pPr algn="ctr"/>
            <a:r>
              <a:rPr lang="en-US" dirty="0"/>
              <a:t>Prediction - Conclusion</a:t>
            </a:r>
          </a:p>
        </p:txBody>
      </p:sp>
      <p:sp>
        <p:nvSpPr>
          <p:cNvPr id="10" name="Subtitle 4">
            <a:extLst>
              <a:ext uri="{FF2B5EF4-FFF2-40B4-BE49-F238E27FC236}">
                <a16:creationId xmlns:a16="http://schemas.microsoft.com/office/drawing/2014/main" id="{2F0B5483-D671-4E70-8CC7-91106D333F0D}"/>
              </a:ext>
            </a:extLst>
          </p:cNvPr>
          <p:cNvSpPr txBox="1">
            <a:spLocks/>
          </p:cNvSpPr>
          <p:nvPr/>
        </p:nvSpPr>
        <p:spPr>
          <a:xfrm>
            <a:off x="8984974" y="2273836"/>
            <a:ext cx="3028350" cy="2477068"/>
          </a:xfrm>
          <a:prstGeom prst="rect">
            <a:avLst/>
          </a:prstGeom>
          <a:ln>
            <a:solidFill>
              <a:schemeClr val="accent1"/>
            </a:solidFill>
          </a:ln>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t>Plot indicates our model predicts the values close to actual which means model is accurate.</a:t>
            </a:r>
          </a:p>
        </p:txBody>
      </p:sp>
      <p:pic>
        <p:nvPicPr>
          <p:cNvPr id="4" name="Picture 3">
            <a:extLst>
              <a:ext uri="{FF2B5EF4-FFF2-40B4-BE49-F238E27FC236}">
                <a16:creationId xmlns:a16="http://schemas.microsoft.com/office/drawing/2014/main" id="{29589DE7-076D-A573-08C8-1FFD24D9D87F}"/>
              </a:ext>
            </a:extLst>
          </p:cNvPr>
          <p:cNvPicPr>
            <a:picLocks noChangeAspect="1"/>
          </p:cNvPicPr>
          <p:nvPr/>
        </p:nvPicPr>
        <p:blipFill>
          <a:blip r:embed="rId4"/>
          <a:stretch>
            <a:fillRect/>
          </a:stretch>
        </p:blipFill>
        <p:spPr>
          <a:xfrm>
            <a:off x="545809" y="1582733"/>
            <a:ext cx="8055690" cy="3893728"/>
          </a:xfrm>
          <a:prstGeom prst="rect">
            <a:avLst/>
          </a:prstGeom>
          <a:ln>
            <a:solidFill>
              <a:srgbClr val="0070C0"/>
            </a:solidFill>
          </a:ln>
        </p:spPr>
      </p:pic>
      <p:pic>
        <p:nvPicPr>
          <p:cNvPr id="6" name="Audio 5">
            <a:hlinkClick r:id="" action="ppaction://media"/>
            <a:extLst>
              <a:ext uri="{FF2B5EF4-FFF2-40B4-BE49-F238E27FC236}">
                <a16:creationId xmlns:a16="http://schemas.microsoft.com/office/drawing/2014/main" id="{3FCA163D-272A-3FD7-8098-93BE9388613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767655691"/>
      </p:ext>
    </p:extLst>
  </p:cSld>
  <p:clrMapOvr>
    <a:masterClrMapping/>
  </p:clrMapOvr>
  <mc:AlternateContent xmlns:mc="http://schemas.openxmlformats.org/markup-compatibility/2006" xmlns:p14="http://schemas.microsoft.com/office/powerpoint/2010/main">
    <mc:Choice Requires="p14">
      <p:transition spd="slow" p14:dur="2000" advTm="29127"/>
    </mc:Choice>
    <mc:Fallback xmlns="">
      <p:transition spd="slow" advTm="2912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BC80B7-8572-440A-89A3-4E34FA64EF9E}"/>
              </a:ext>
            </a:extLst>
          </p:cNvPr>
          <p:cNvSpPr>
            <a:spLocks noGrp="1"/>
          </p:cNvSpPr>
          <p:nvPr>
            <p:ph type="title"/>
          </p:nvPr>
        </p:nvSpPr>
        <p:spPr>
          <a:xfrm>
            <a:off x="838200" y="291555"/>
            <a:ext cx="10515600" cy="897145"/>
          </a:xfrm>
        </p:spPr>
        <p:txBody>
          <a:bodyPr/>
          <a:lstStyle/>
          <a:p>
            <a:pPr algn="ctr"/>
            <a:r>
              <a:rPr lang="en-US" dirty="0"/>
              <a:t>Sources</a:t>
            </a:r>
          </a:p>
        </p:txBody>
      </p:sp>
      <p:sp>
        <p:nvSpPr>
          <p:cNvPr id="10" name="Subtitle 4">
            <a:extLst>
              <a:ext uri="{FF2B5EF4-FFF2-40B4-BE49-F238E27FC236}">
                <a16:creationId xmlns:a16="http://schemas.microsoft.com/office/drawing/2014/main" id="{2F0B5483-D671-4E70-8CC7-91106D333F0D}"/>
              </a:ext>
            </a:extLst>
          </p:cNvPr>
          <p:cNvSpPr txBox="1">
            <a:spLocks/>
          </p:cNvSpPr>
          <p:nvPr/>
        </p:nvSpPr>
        <p:spPr>
          <a:xfrm>
            <a:off x="516835" y="2273836"/>
            <a:ext cx="11496489" cy="2477068"/>
          </a:xfrm>
          <a:prstGeom prst="rect">
            <a:avLst/>
          </a:prstGeom>
          <a:ln>
            <a:solidFill>
              <a:schemeClr val="accent1"/>
            </a:solidFill>
          </a:ln>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indent="0" algn="just">
              <a:lnSpc>
                <a:spcPct val="200000"/>
              </a:lnSpc>
              <a:spcBef>
                <a:spcPts val="0"/>
              </a:spcBef>
              <a:spcAft>
                <a:spcPts val="0"/>
              </a:spcAft>
              <a:buNone/>
            </a:pPr>
            <a:r>
              <a:rPr lang="en-US" sz="1800" kern="1200" dirty="0">
                <a:effectLst/>
                <a:latin typeface="Times New Roman" panose="02020603050405020304" pitchFamily="18" charset="0"/>
                <a:ea typeface="SimSun" panose="02010600030101010101" pitchFamily="2" charset="-122"/>
                <a:cs typeface="Mangal" panose="02040503050203030202" pitchFamily="18" charset="0"/>
              </a:rPr>
              <a:t>https://www.kaggle.com/berkeleyearth/climate-change-earth-surface-temperature-data?select=GlobalLandTemperaturesByMajorCity.csv </a:t>
            </a:r>
          </a:p>
        </p:txBody>
      </p:sp>
      <p:pic>
        <p:nvPicPr>
          <p:cNvPr id="3" name="Audio 2">
            <a:hlinkClick r:id="" action="ppaction://media"/>
            <a:extLst>
              <a:ext uri="{FF2B5EF4-FFF2-40B4-BE49-F238E27FC236}">
                <a16:creationId xmlns:a16="http://schemas.microsoft.com/office/drawing/2014/main" id="{DB74497E-F971-FF57-885C-9671971890C1}"/>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2379273305"/>
      </p:ext>
    </p:extLst>
  </p:cSld>
  <p:clrMapOvr>
    <a:masterClrMapping/>
  </p:clrMapOvr>
  <mc:AlternateContent xmlns:mc="http://schemas.openxmlformats.org/markup-compatibility/2006" xmlns:p14="http://schemas.microsoft.com/office/powerpoint/2010/main">
    <mc:Choice Requires="p14">
      <p:transition spd="slow" p14:dur="2000" advTm="13547"/>
    </mc:Choice>
    <mc:Fallback xmlns="">
      <p:transition spd="slow" advTm="1354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BC80B7-8572-440A-89A3-4E34FA64EF9E}"/>
              </a:ext>
            </a:extLst>
          </p:cNvPr>
          <p:cNvSpPr>
            <a:spLocks noGrp="1"/>
          </p:cNvSpPr>
          <p:nvPr>
            <p:ph type="title"/>
          </p:nvPr>
        </p:nvSpPr>
        <p:spPr>
          <a:xfrm>
            <a:off x="838200" y="2531855"/>
            <a:ext cx="10515600" cy="897145"/>
          </a:xfrm>
        </p:spPr>
        <p:txBody>
          <a:bodyPr/>
          <a:lstStyle/>
          <a:p>
            <a:pPr algn="ctr"/>
            <a:r>
              <a:rPr lang="en-US" dirty="0"/>
              <a:t>The End</a:t>
            </a:r>
          </a:p>
        </p:txBody>
      </p:sp>
      <p:pic>
        <p:nvPicPr>
          <p:cNvPr id="3" name="Audio 2">
            <a:hlinkClick r:id="" action="ppaction://media"/>
            <a:extLst>
              <a:ext uri="{FF2B5EF4-FFF2-40B4-BE49-F238E27FC236}">
                <a16:creationId xmlns:a16="http://schemas.microsoft.com/office/drawing/2014/main" id="{DB74497E-F971-FF57-885C-9671971890C1}"/>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312676975"/>
      </p:ext>
    </p:extLst>
  </p:cSld>
  <p:clrMapOvr>
    <a:masterClrMapping/>
  </p:clrMapOvr>
  <mc:AlternateContent xmlns:mc="http://schemas.openxmlformats.org/markup-compatibility/2006" xmlns:p14="http://schemas.microsoft.com/office/powerpoint/2010/main">
    <mc:Choice Requires="p14">
      <p:transition spd="slow" p14:dur="2000" advTm="13547"/>
    </mc:Choice>
    <mc:Fallback xmlns="">
      <p:transition spd="slow" advTm="1354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68F510-7889-66C0-0286-2BC489FA4295}"/>
              </a:ext>
            </a:extLst>
          </p:cNvPr>
          <p:cNvSpPr>
            <a:spLocks noGrp="1"/>
          </p:cNvSpPr>
          <p:nvPr>
            <p:ph type="title"/>
          </p:nvPr>
        </p:nvSpPr>
        <p:spPr/>
        <p:txBody>
          <a:bodyPr/>
          <a:lstStyle/>
          <a:p>
            <a:pPr algn="ctr"/>
            <a:r>
              <a:rPr lang="en-US" b="1" dirty="0"/>
              <a:t>Content</a:t>
            </a:r>
          </a:p>
        </p:txBody>
      </p:sp>
      <p:sp>
        <p:nvSpPr>
          <p:cNvPr id="3" name="Content Placeholder 2">
            <a:extLst>
              <a:ext uri="{FF2B5EF4-FFF2-40B4-BE49-F238E27FC236}">
                <a16:creationId xmlns:a16="http://schemas.microsoft.com/office/drawing/2014/main" id="{A3A848DB-2EF1-C415-76FC-B9610E03F753}"/>
              </a:ext>
            </a:extLst>
          </p:cNvPr>
          <p:cNvSpPr>
            <a:spLocks noGrp="1"/>
          </p:cNvSpPr>
          <p:nvPr>
            <p:ph idx="1"/>
          </p:nvPr>
        </p:nvSpPr>
        <p:spPr/>
        <p:txBody>
          <a:bodyPr/>
          <a:lstStyle/>
          <a:p>
            <a:r>
              <a:rPr lang="en-US" dirty="0"/>
              <a:t>Introduction - Why do we need weather prediction</a:t>
            </a:r>
          </a:p>
          <a:p>
            <a:r>
              <a:rPr lang="en-US" dirty="0"/>
              <a:t>How do I plan to predict Weather</a:t>
            </a:r>
          </a:p>
          <a:p>
            <a:r>
              <a:rPr lang="en-US" dirty="0"/>
              <a:t>Exploring data (EDA) and trends</a:t>
            </a:r>
          </a:p>
          <a:p>
            <a:r>
              <a:rPr lang="en-US" dirty="0"/>
              <a:t>Data Modeling</a:t>
            </a:r>
          </a:p>
          <a:p>
            <a:r>
              <a:rPr lang="en-US" dirty="0"/>
              <a:t>Predictions</a:t>
            </a:r>
          </a:p>
          <a:p>
            <a:r>
              <a:rPr lang="en-US" dirty="0"/>
              <a:t>Conclusion</a:t>
            </a:r>
          </a:p>
          <a:p>
            <a:r>
              <a:rPr lang="en-US" dirty="0"/>
              <a:t>Source</a:t>
            </a:r>
          </a:p>
        </p:txBody>
      </p:sp>
      <p:pic>
        <p:nvPicPr>
          <p:cNvPr id="9" name="Audio 8">
            <a:hlinkClick r:id="" action="ppaction://media"/>
            <a:extLst>
              <a:ext uri="{FF2B5EF4-FFF2-40B4-BE49-F238E27FC236}">
                <a16:creationId xmlns:a16="http://schemas.microsoft.com/office/drawing/2014/main" id="{7A8779F8-ED6E-49E7-35EC-FEB87FE2C784}"/>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1729115022"/>
      </p:ext>
    </p:extLst>
  </p:cSld>
  <p:clrMapOvr>
    <a:masterClrMapping/>
  </p:clrMapOvr>
  <mc:AlternateContent xmlns:mc="http://schemas.openxmlformats.org/markup-compatibility/2006" xmlns:p14="http://schemas.microsoft.com/office/powerpoint/2010/main">
    <mc:Choice Requires="p14">
      <p:transition spd="slow" p14:dur="2000" advTm="83624"/>
    </mc:Choice>
    <mc:Fallback xmlns="">
      <p:transition spd="slow" advTm="836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EEFA2-44DE-49B9-8DFB-7A6D329425B3}"/>
              </a:ext>
            </a:extLst>
          </p:cNvPr>
          <p:cNvSpPr>
            <a:spLocks noGrp="1"/>
          </p:cNvSpPr>
          <p:nvPr>
            <p:ph type="ctrTitle"/>
          </p:nvPr>
        </p:nvSpPr>
        <p:spPr>
          <a:xfrm>
            <a:off x="1524000" y="784432"/>
            <a:ext cx="9144000" cy="746194"/>
          </a:xfrm>
        </p:spPr>
        <p:txBody>
          <a:bodyPr>
            <a:normAutofit/>
          </a:bodyPr>
          <a:lstStyle/>
          <a:p>
            <a:r>
              <a:rPr lang="en-US" sz="4400" b="1" dirty="0"/>
              <a:t>Introduction – Why Predict Weather</a:t>
            </a:r>
          </a:p>
        </p:txBody>
      </p:sp>
      <p:sp>
        <p:nvSpPr>
          <p:cNvPr id="3" name="Subtitle 2">
            <a:extLst>
              <a:ext uri="{FF2B5EF4-FFF2-40B4-BE49-F238E27FC236}">
                <a16:creationId xmlns:a16="http://schemas.microsoft.com/office/drawing/2014/main" id="{607B59BC-7FC2-4488-9635-9CF37E8BA6F3}"/>
              </a:ext>
            </a:extLst>
          </p:cNvPr>
          <p:cNvSpPr>
            <a:spLocks noGrp="1"/>
          </p:cNvSpPr>
          <p:nvPr>
            <p:ph type="subTitle" idx="1"/>
          </p:nvPr>
        </p:nvSpPr>
        <p:spPr>
          <a:xfrm>
            <a:off x="1524000" y="2124040"/>
            <a:ext cx="9240078" cy="4276759"/>
          </a:xfrm>
        </p:spPr>
        <p:txBody>
          <a:bodyPr>
            <a:noAutofit/>
          </a:bodyPr>
          <a:lstStyle/>
          <a:p>
            <a:pPr marL="342900" indent="-342900" algn="l">
              <a:buFont typeface="Arial" panose="020B0604020202020204" pitchFamily="34" charset="0"/>
              <a:buChar char="•"/>
            </a:pPr>
            <a:r>
              <a:rPr lang="en-US" dirty="0"/>
              <a:t>Weather is essential for survival </a:t>
            </a:r>
          </a:p>
          <a:p>
            <a:pPr marL="342900" indent="-342900" algn="l">
              <a:buFont typeface="Arial" panose="020B0604020202020204" pitchFamily="34" charset="0"/>
              <a:buChar char="•"/>
            </a:pPr>
            <a:r>
              <a:rPr lang="en-US" dirty="0"/>
              <a:t>Crucial for lot of businesses</a:t>
            </a:r>
          </a:p>
          <a:p>
            <a:pPr marL="342900" indent="-342900" algn="l">
              <a:buFont typeface="Arial" panose="020B0604020202020204" pitchFamily="34" charset="0"/>
              <a:buChar char="•"/>
            </a:pPr>
            <a:r>
              <a:rPr lang="en-US" dirty="0"/>
              <a:t>Can effect the food we eat</a:t>
            </a:r>
          </a:p>
          <a:p>
            <a:pPr marL="342900" indent="-342900" algn="l">
              <a:buFont typeface="Arial" panose="020B0604020202020204" pitchFamily="34" charset="0"/>
              <a:buChar char="•"/>
            </a:pPr>
            <a:r>
              <a:rPr lang="en-US" dirty="0"/>
              <a:t>Timely warnings can protect life and property</a:t>
            </a:r>
          </a:p>
          <a:p>
            <a:pPr marL="342900" indent="-342900" algn="l">
              <a:buFont typeface="Arial" panose="020B0604020202020204" pitchFamily="34" charset="0"/>
              <a:buChar char="•"/>
            </a:pPr>
            <a:r>
              <a:rPr lang="en-US" dirty="0"/>
              <a:t>Can be used by utilities companies to estimate demands</a:t>
            </a:r>
          </a:p>
          <a:p>
            <a:pPr marL="342900" indent="-342900" algn="l">
              <a:buFont typeface="Arial" panose="020B0604020202020204" pitchFamily="34" charset="0"/>
              <a:buChar char="•"/>
            </a:pPr>
            <a:r>
              <a:rPr lang="en-US" dirty="0"/>
              <a:t>Can help in planning for transportation hazard</a:t>
            </a:r>
          </a:p>
          <a:p>
            <a:pPr marL="342900" indent="-342900" algn="l">
              <a:buFont typeface="Arial" panose="020B0604020202020204" pitchFamily="34" charset="0"/>
              <a:buChar char="•"/>
            </a:pPr>
            <a:r>
              <a:rPr lang="en-US" dirty="0"/>
              <a:t>Can help lawn maintenance businesses and personal use (e.g. Fertilizing, bug spray, </a:t>
            </a:r>
            <a:r>
              <a:rPr lang="en-US" dirty="0" err="1"/>
              <a:t>etc</a:t>
            </a:r>
            <a:r>
              <a:rPr lang="en-US" dirty="0"/>
              <a:t>)</a:t>
            </a:r>
          </a:p>
          <a:p>
            <a:pPr marL="342900" indent="-342900" algn="l">
              <a:buFont typeface="Arial" panose="020B0604020202020204" pitchFamily="34" charset="0"/>
              <a:buChar char="•"/>
            </a:pPr>
            <a:r>
              <a:rPr lang="en-US" dirty="0"/>
              <a:t>Can help prepare for the day better (might need a jacket or an umbrella)</a:t>
            </a:r>
          </a:p>
          <a:p>
            <a:pPr algn="l"/>
            <a:endParaRPr lang="en-US" dirty="0"/>
          </a:p>
        </p:txBody>
      </p:sp>
      <p:pic>
        <p:nvPicPr>
          <p:cNvPr id="10" name="Audio 9">
            <a:hlinkClick r:id="" action="ppaction://media"/>
            <a:extLst>
              <a:ext uri="{FF2B5EF4-FFF2-40B4-BE49-F238E27FC236}">
                <a16:creationId xmlns:a16="http://schemas.microsoft.com/office/drawing/2014/main" id="{5491371E-964C-54A6-7D01-CC357F7B1ACE}"/>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2018363642"/>
      </p:ext>
    </p:extLst>
  </p:cSld>
  <p:clrMapOvr>
    <a:masterClrMapping/>
  </p:clrMapOvr>
  <mc:AlternateContent xmlns:mc="http://schemas.openxmlformats.org/markup-compatibility/2006" xmlns:p14="http://schemas.microsoft.com/office/powerpoint/2010/main">
    <mc:Choice Requires="p14">
      <p:transition spd="slow" p14:dur="2000" advTm="71657"/>
    </mc:Choice>
    <mc:Fallback xmlns="">
      <p:transition spd="slow" advTm="7165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EEFA2-44DE-49B9-8DFB-7A6D329425B3}"/>
              </a:ext>
            </a:extLst>
          </p:cNvPr>
          <p:cNvSpPr>
            <a:spLocks noGrp="1"/>
          </p:cNvSpPr>
          <p:nvPr>
            <p:ph type="ctrTitle"/>
          </p:nvPr>
        </p:nvSpPr>
        <p:spPr>
          <a:xfrm>
            <a:off x="1524000" y="784432"/>
            <a:ext cx="9144000" cy="746194"/>
          </a:xfrm>
        </p:spPr>
        <p:txBody>
          <a:bodyPr>
            <a:normAutofit/>
          </a:bodyPr>
          <a:lstStyle/>
          <a:p>
            <a:r>
              <a:rPr lang="en-US" sz="4400" b="1" dirty="0"/>
              <a:t>How do I plan to Predict Weather?</a:t>
            </a:r>
          </a:p>
        </p:txBody>
      </p:sp>
      <p:grpSp>
        <p:nvGrpSpPr>
          <p:cNvPr id="25" name="Group 24">
            <a:extLst>
              <a:ext uri="{FF2B5EF4-FFF2-40B4-BE49-F238E27FC236}">
                <a16:creationId xmlns:a16="http://schemas.microsoft.com/office/drawing/2014/main" id="{59DAC815-72DC-A441-380C-FC179E341047}"/>
              </a:ext>
            </a:extLst>
          </p:cNvPr>
          <p:cNvGrpSpPr/>
          <p:nvPr/>
        </p:nvGrpSpPr>
        <p:grpSpPr>
          <a:xfrm>
            <a:off x="1626705" y="2117035"/>
            <a:ext cx="8603973" cy="4192796"/>
            <a:chOff x="1056861" y="2236304"/>
            <a:chExt cx="8603973" cy="4192796"/>
          </a:xfrm>
        </p:grpSpPr>
        <p:sp>
          <p:nvSpPr>
            <p:cNvPr id="6" name="Rectangle 5">
              <a:extLst>
                <a:ext uri="{FF2B5EF4-FFF2-40B4-BE49-F238E27FC236}">
                  <a16:creationId xmlns:a16="http://schemas.microsoft.com/office/drawing/2014/main" id="{00A0A7CE-D275-496F-39EB-77E7B61417DB}"/>
                </a:ext>
              </a:extLst>
            </p:cNvPr>
            <p:cNvSpPr/>
            <p:nvPr/>
          </p:nvSpPr>
          <p:spPr>
            <a:xfrm>
              <a:off x="1056861" y="2236304"/>
              <a:ext cx="1676400" cy="7461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Collect Weather Data</a:t>
              </a:r>
            </a:p>
          </p:txBody>
        </p:sp>
        <p:sp>
          <p:nvSpPr>
            <p:cNvPr id="7" name="Rectangle 6">
              <a:extLst>
                <a:ext uri="{FF2B5EF4-FFF2-40B4-BE49-F238E27FC236}">
                  <a16:creationId xmlns:a16="http://schemas.microsoft.com/office/drawing/2014/main" id="{960EE2C1-0896-1A33-EA4C-EE5230A0367B}"/>
                </a:ext>
              </a:extLst>
            </p:cNvPr>
            <p:cNvSpPr/>
            <p:nvPr/>
          </p:nvSpPr>
          <p:spPr>
            <a:xfrm>
              <a:off x="7793935" y="3974886"/>
              <a:ext cx="1676400" cy="7461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Apply LSTM Model</a:t>
              </a:r>
            </a:p>
          </p:txBody>
        </p:sp>
        <p:sp>
          <p:nvSpPr>
            <p:cNvPr id="8" name="Rectangle 7">
              <a:extLst>
                <a:ext uri="{FF2B5EF4-FFF2-40B4-BE49-F238E27FC236}">
                  <a16:creationId xmlns:a16="http://schemas.microsoft.com/office/drawing/2014/main" id="{5D26A7B1-751A-6671-E830-86262BEAB31A}"/>
                </a:ext>
              </a:extLst>
            </p:cNvPr>
            <p:cNvSpPr/>
            <p:nvPr/>
          </p:nvSpPr>
          <p:spPr>
            <a:xfrm>
              <a:off x="7603436" y="2324994"/>
              <a:ext cx="2057398" cy="7461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EDA (Exploratory Data Analysis)</a:t>
              </a:r>
            </a:p>
          </p:txBody>
        </p:sp>
        <p:sp>
          <p:nvSpPr>
            <p:cNvPr id="9" name="Parallelogram 8">
              <a:extLst>
                <a:ext uri="{FF2B5EF4-FFF2-40B4-BE49-F238E27FC236}">
                  <a16:creationId xmlns:a16="http://schemas.microsoft.com/office/drawing/2014/main" id="{734FE8B8-E496-D344-1429-FD24E6DE98DE}"/>
                </a:ext>
              </a:extLst>
            </p:cNvPr>
            <p:cNvSpPr/>
            <p:nvPr/>
          </p:nvSpPr>
          <p:spPr>
            <a:xfrm>
              <a:off x="3990563" y="2236304"/>
              <a:ext cx="2355570" cy="864707"/>
            </a:xfrm>
            <a:prstGeom prst="parallelogra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 Cleaning &amp;</a:t>
              </a:r>
            </a:p>
            <a:p>
              <a:pPr algn="ctr"/>
              <a:r>
                <a:rPr lang="en-US" dirty="0"/>
                <a:t>Pre-Processing</a:t>
              </a:r>
            </a:p>
          </p:txBody>
        </p:sp>
        <p:sp>
          <p:nvSpPr>
            <p:cNvPr id="11" name="Oval 10">
              <a:extLst>
                <a:ext uri="{FF2B5EF4-FFF2-40B4-BE49-F238E27FC236}">
                  <a16:creationId xmlns:a16="http://schemas.microsoft.com/office/drawing/2014/main" id="{D666646E-2953-7152-571E-BFC189994281}"/>
                </a:ext>
              </a:extLst>
            </p:cNvPr>
            <p:cNvSpPr/>
            <p:nvPr/>
          </p:nvSpPr>
          <p:spPr>
            <a:xfrm>
              <a:off x="4209220" y="5575849"/>
              <a:ext cx="2136913" cy="74619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Training Dataset</a:t>
              </a:r>
            </a:p>
          </p:txBody>
        </p:sp>
        <p:sp>
          <p:nvSpPr>
            <p:cNvPr id="14" name="Flowchart: Internal Storage 13">
              <a:extLst>
                <a:ext uri="{FF2B5EF4-FFF2-40B4-BE49-F238E27FC236}">
                  <a16:creationId xmlns:a16="http://schemas.microsoft.com/office/drawing/2014/main" id="{416E8784-F23A-7FAC-7DAD-F38AF48D5683}"/>
                </a:ext>
              </a:extLst>
            </p:cNvPr>
            <p:cNvSpPr/>
            <p:nvPr/>
          </p:nvSpPr>
          <p:spPr>
            <a:xfrm>
              <a:off x="1141343" y="5514700"/>
              <a:ext cx="1507435" cy="914400"/>
            </a:xfrm>
            <a:prstGeom prst="flowChartInternalStora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Predictions</a:t>
              </a:r>
            </a:p>
          </p:txBody>
        </p:sp>
        <p:sp>
          <p:nvSpPr>
            <p:cNvPr id="15" name="Rectangle 14">
              <a:extLst>
                <a:ext uri="{FF2B5EF4-FFF2-40B4-BE49-F238E27FC236}">
                  <a16:creationId xmlns:a16="http://schemas.microsoft.com/office/drawing/2014/main" id="{575A36F2-8348-A888-5CF3-EF76A7E4101A}"/>
                </a:ext>
              </a:extLst>
            </p:cNvPr>
            <p:cNvSpPr/>
            <p:nvPr/>
          </p:nvSpPr>
          <p:spPr>
            <a:xfrm>
              <a:off x="4439476" y="3974886"/>
              <a:ext cx="1676400" cy="7461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Training of Model</a:t>
              </a:r>
            </a:p>
          </p:txBody>
        </p:sp>
        <p:sp>
          <p:nvSpPr>
            <p:cNvPr id="16" name="Rectangle 15">
              <a:extLst>
                <a:ext uri="{FF2B5EF4-FFF2-40B4-BE49-F238E27FC236}">
                  <a16:creationId xmlns:a16="http://schemas.microsoft.com/office/drawing/2014/main" id="{07245A9E-A932-A613-CA81-41F38B7CDF6C}"/>
                </a:ext>
              </a:extLst>
            </p:cNvPr>
            <p:cNvSpPr/>
            <p:nvPr/>
          </p:nvSpPr>
          <p:spPr>
            <a:xfrm>
              <a:off x="1063485" y="3984831"/>
              <a:ext cx="1876840" cy="7461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Model Evaluation Process</a:t>
              </a:r>
            </a:p>
          </p:txBody>
        </p:sp>
        <p:sp>
          <p:nvSpPr>
            <p:cNvPr id="17" name="Arrow: Right 16">
              <a:extLst>
                <a:ext uri="{FF2B5EF4-FFF2-40B4-BE49-F238E27FC236}">
                  <a16:creationId xmlns:a16="http://schemas.microsoft.com/office/drawing/2014/main" id="{78FC20C6-6B8B-768A-7FE9-A9310E9C6010}"/>
                </a:ext>
              </a:extLst>
            </p:cNvPr>
            <p:cNvSpPr/>
            <p:nvPr/>
          </p:nvSpPr>
          <p:spPr>
            <a:xfrm>
              <a:off x="2733261" y="2534478"/>
              <a:ext cx="1341782" cy="198783"/>
            </a:xfrm>
            <a:prstGeom prst="rightArrow">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Arrow: Right 17">
              <a:extLst>
                <a:ext uri="{FF2B5EF4-FFF2-40B4-BE49-F238E27FC236}">
                  <a16:creationId xmlns:a16="http://schemas.microsoft.com/office/drawing/2014/main" id="{A600E2EE-7DA4-F56F-1BC0-9EFE48EF0AC3}"/>
                </a:ext>
              </a:extLst>
            </p:cNvPr>
            <p:cNvSpPr/>
            <p:nvPr/>
          </p:nvSpPr>
          <p:spPr>
            <a:xfrm>
              <a:off x="6261653" y="2565056"/>
              <a:ext cx="1341782" cy="198783"/>
            </a:xfrm>
            <a:prstGeom prst="rightArrow">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Arrow: Down 18">
              <a:extLst>
                <a:ext uri="{FF2B5EF4-FFF2-40B4-BE49-F238E27FC236}">
                  <a16:creationId xmlns:a16="http://schemas.microsoft.com/office/drawing/2014/main" id="{4D312412-389E-7484-B6E7-2883086062E0}"/>
                </a:ext>
              </a:extLst>
            </p:cNvPr>
            <p:cNvSpPr/>
            <p:nvPr/>
          </p:nvSpPr>
          <p:spPr>
            <a:xfrm>
              <a:off x="8468139" y="3101011"/>
              <a:ext cx="238539" cy="864707"/>
            </a:xfrm>
            <a:prstGeom prst="downArrow">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Arrow: Curved Right 19">
              <a:extLst>
                <a:ext uri="{FF2B5EF4-FFF2-40B4-BE49-F238E27FC236}">
                  <a16:creationId xmlns:a16="http://schemas.microsoft.com/office/drawing/2014/main" id="{E986E98D-A1E2-BEA3-0E1D-6DD467880FAF}"/>
                </a:ext>
              </a:extLst>
            </p:cNvPr>
            <p:cNvSpPr/>
            <p:nvPr/>
          </p:nvSpPr>
          <p:spPr>
            <a:xfrm>
              <a:off x="3866322" y="4571999"/>
              <a:ext cx="573154" cy="1252331"/>
            </a:xfrm>
            <a:prstGeom prst="curvedRightArrow">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 name="Arrow: Curved Left 20">
              <a:extLst>
                <a:ext uri="{FF2B5EF4-FFF2-40B4-BE49-F238E27FC236}">
                  <a16:creationId xmlns:a16="http://schemas.microsoft.com/office/drawing/2014/main" id="{905C4A26-3D80-B32B-8924-F8E5864E8508}"/>
                </a:ext>
              </a:extLst>
            </p:cNvPr>
            <p:cNvSpPr/>
            <p:nvPr/>
          </p:nvSpPr>
          <p:spPr>
            <a:xfrm rot="10800000" flipH="1">
              <a:off x="6115876" y="4512365"/>
              <a:ext cx="626166" cy="1252331"/>
            </a:xfrm>
            <a:prstGeom prst="curvedLeftArrow">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Arrow: Right 21">
              <a:extLst>
                <a:ext uri="{FF2B5EF4-FFF2-40B4-BE49-F238E27FC236}">
                  <a16:creationId xmlns:a16="http://schemas.microsoft.com/office/drawing/2014/main" id="{DF70532F-C5CB-B95D-52A6-71AF4C18C932}"/>
                </a:ext>
              </a:extLst>
            </p:cNvPr>
            <p:cNvSpPr/>
            <p:nvPr/>
          </p:nvSpPr>
          <p:spPr>
            <a:xfrm rot="10800000">
              <a:off x="6115875" y="4283758"/>
              <a:ext cx="1676400" cy="228606"/>
            </a:xfrm>
            <a:prstGeom prst="rightArrow">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Arrow: Right 22">
              <a:extLst>
                <a:ext uri="{FF2B5EF4-FFF2-40B4-BE49-F238E27FC236}">
                  <a16:creationId xmlns:a16="http://schemas.microsoft.com/office/drawing/2014/main" id="{0EC8A7D3-EEDF-F5B9-F604-A172934E685B}"/>
                </a:ext>
              </a:extLst>
            </p:cNvPr>
            <p:cNvSpPr/>
            <p:nvPr/>
          </p:nvSpPr>
          <p:spPr>
            <a:xfrm rot="10800000">
              <a:off x="2975110" y="4283759"/>
              <a:ext cx="1462706" cy="198783"/>
            </a:xfrm>
            <a:prstGeom prst="rightArrow">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Arrow: Down 23">
              <a:extLst>
                <a:ext uri="{FF2B5EF4-FFF2-40B4-BE49-F238E27FC236}">
                  <a16:creationId xmlns:a16="http://schemas.microsoft.com/office/drawing/2014/main" id="{FE8313F8-6B10-455C-D53F-F31BBFCC8A8A}"/>
                </a:ext>
              </a:extLst>
            </p:cNvPr>
            <p:cNvSpPr/>
            <p:nvPr/>
          </p:nvSpPr>
          <p:spPr>
            <a:xfrm>
              <a:off x="1840395" y="4750142"/>
              <a:ext cx="246822" cy="746195"/>
            </a:xfrm>
            <a:prstGeom prst="downArrow">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6" name="Audio 25">
            <a:hlinkClick r:id="" action="ppaction://media"/>
            <a:extLst>
              <a:ext uri="{FF2B5EF4-FFF2-40B4-BE49-F238E27FC236}">
                <a16:creationId xmlns:a16="http://schemas.microsoft.com/office/drawing/2014/main" id="{CEBC2C51-CACC-9F49-27F3-6221B799C1ED}"/>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2281386819"/>
      </p:ext>
    </p:extLst>
  </p:cSld>
  <p:clrMapOvr>
    <a:masterClrMapping/>
  </p:clrMapOvr>
  <mc:AlternateContent xmlns:mc="http://schemas.openxmlformats.org/markup-compatibility/2006" xmlns:p14="http://schemas.microsoft.com/office/powerpoint/2010/main">
    <mc:Choice Requires="p14">
      <p:transition spd="slow" p14:dur="2000" advTm="130273"/>
    </mc:Choice>
    <mc:Fallback xmlns="">
      <p:transition spd="slow" advTm="13027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6"/>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EEFA2-44DE-49B9-8DFB-7A6D329425B3}"/>
              </a:ext>
            </a:extLst>
          </p:cNvPr>
          <p:cNvSpPr>
            <a:spLocks noGrp="1"/>
          </p:cNvSpPr>
          <p:nvPr>
            <p:ph type="ctrTitle"/>
          </p:nvPr>
        </p:nvSpPr>
        <p:spPr>
          <a:xfrm>
            <a:off x="1524000" y="784432"/>
            <a:ext cx="9144000" cy="746194"/>
          </a:xfrm>
        </p:spPr>
        <p:txBody>
          <a:bodyPr>
            <a:normAutofit/>
          </a:bodyPr>
          <a:lstStyle/>
          <a:p>
            <a:r>
              <a:rPr lang="en-US" sz="4400" b="1" dirty="0"/>
              <a:t>How do I plan to Predict Weather?</a:t>
            </a:r>
          </a:p>
        </p:txBody>
      </p:sp>
      <p:sp>
        <p:nvSpPr>
          <p:cNvPr id="3" name="Subtitle 2">
            <a:extLst>
              <a:ext uri="{FF2B5EF4-FFF2-40B4-BE49-F238E27FC236}">
                <a16:creationId xmlns:a16="http://schemas.microsoft.com/office/drawing/2014/main" id="{607B59BC-7FC2-4488-9635-9CF37E8BA6F3}"/>
              </a:ext>
            </a:extLst>
          </p:cNvPr>
          <p:cNvSpPr>
            <a:spLocks noGrp="1"/>
          </p:cNvSpPr>
          <p:nvPr>
            <p:ph type="subTitle" idx="1"/>
          </p:nvPr>
        </p:nvSpPr>
        <p:spPr>
          <a:xfrm>
            <a:off x="1282149" y="2246242"/>
            <a:ext cx="8955156" cy="3827325"/>
          </a:xfrm>
        </p:spPr>
        <p:txBody>
          <a:bodyPr>
            <a:noAutofit/>
          </a:bodyPr>
          <a:lstStyle/>
          <a:p>
            <a:pPr marL="342900" indent="-342900" algn="just">
              <a:spcAft>
                <a:spcPts val="1200"/>
              </a:spcAft>
              <a:buFont typeface="Arial" panose="020B0604020202020204" pitchFamily="34" charset="0"/>
              <a:buChar char="•"/>
            </a:pPr>
            <a:r>
              <a:rPr lang="en-US" b="1" dirty="0"/>
              <a:t>Global Land Temperatures By Major City</a:t>
            </a:r>
            <a:r>
              <a:rPr lang="en-US" dirty="0"/>
              <a:t> dataset used.</a:t>
            </a:r>
          </a:p>
          <a:p>
            <a:pPr marL="342900" indent="-342900" algn="just">
              <a:spcAft>
                <a:spcPts val="1200"/>
              </a:spcAft>
              <a:buFont typeface="Arial" panose="020B0604020202020204" pitchFamily="34" charset="0"/>
              <a:buChar char="•"/>
            </a:pPr>
            <a:r>
              <a:rPr lang="en-US" dirty="0"/>
              <a:t>Data Cleaned by dropping duplicates, filtering outliers, taking care of nulls, etc.</a:t>
            </a:r>
          </a:p>
          <a:p>
            <a:pPr marL="342900" indent="-342900" algn="just">
              <a:spcAft>
                <a:spcPts val="1200"/>
              </a:spcAft>
              <a:buFont typeface="Arial" panose="020B0604020202020204" pitchFamily="34" charset="0"/>
              <a:buChar char="•"/>
            </a:pPr>
            <a:r>
              <a:rPr lang="en-US" dirty="0"/>
              <a:t>Used Visualizations to understand the data better.</a:t>
            </a:r>
          </a:p>
          <a:p>
            <a:pPr marL="342900" indent="-342900" algn="just">
              <a:spcAft>
                <a:spcPts val="1200"/>
              </a:spcAft>
              <a:buFont typeface="Arial" panose="020B0604020202020204" pitchFamily="34" charset="0"/>
              <a:buChar char="•"/>
            </a:pPr>
            <a:r>
              <a:rPr lang="en-US" dirty="0"/>
              <a:t>LSTM (Long short-term memory) was used for modelling. </a:t>
            </a:r>
          </a:p>
          <a:p>
            <a:pPr marL="342900" indent="-342900" algn="just">
              <a:spcAft>
                <a:spcPts val="1200"/>
              </a:spcAft>
              <a:buFont typeface="Arial" panose="020B0604020202020204" pitchFamily="34" charset="0"/>
              <a:buChar char="•"/>
            </a:pPr>
            <a:r>
              <a:rPr lang="en-US" dirty="0"/>
              <a:t>Model accuracy was calculated plotting predicted values Vs real values from test </a:t>
            </a:r>
            <a:r>
              <a:rPr lang="en-US" dirty="0" err="1"/>
              <a:t>dateset</a:t>
            </a:r>
            <a:r>
              <a:rPr lang="en-US" dirty="0"/>
              <a:t>.</a:t>
            </a:r>
          </a:p>
        </p:txBody>
      </p:sp>
      <p:pic>
        <p:nvPicPr>
          <p:cNvPr id="4" name="Audio 3">
            <a:hlinkClick r:id="" action="ppaction://media"/>
            <a:extLst>
              <a:ext uri="{FF2B5EF4-FFF2-40B4-BE49-F238E27FC236}">
                <a16:creationId xmlns:a16="http://schemas.microsoft.com/office/drawing/2014/main" id="{132BFCAC-0CF7-7404-E141-24FABA1A7952}"/>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2986317503"/>
      </p:ext>
    </p:extLst>
  </p:cSld>
  <p:clrMapOvr>
    <a:masterClrMapping/>
  </p:clrMapOvr>
  <mc:AlternateContent xmlns:mc="http://schemas.openxmlformats.org/markup-compatibility/2006" xmlns:p14="http://schemas.microsoft.com/office/powerpoint/2010/main">
    <mc:Choice Requires="p14">
      <p:transition spd="slow" p14:dur="2000" advTm="18214"/>
    </mc:Choice>
    <mc:Fallback xmlns="">
      <p:transition spd="slow" advTm="1821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a:extLst>
              <a:ext uri="{FF2B5EF4-FFF2-40B4-BE49-F238E27FC236}">
                <a16:creationId xmlns:a16="http://schemas.microsoft.com/office/drawing/2014/main" id="{3B180486-5D70-44DA-9D30-AC055A17DBA6}"/>
              </a:ext>
            </a:extLst>
          </p:cNvPr>
          <p:cNvSpPr>
            <a:spLocks noGrp="1"/>
          </p:cNvSpPr>
          <p:nvPr>
            <p:ph type="subTitle" idx="1"/>
          </p:nvPr>
        </p:nvSpPr>
        <p:spPr>
          <a:xfrm>
            <a:off x="887895" y="829020"/>
            <a:ext cx="10233992" cy="4329389"/>
          </a:xfrm>
        </p:spPr>
        <p:txBody>
          <a:bodyPr>
            <a:normAutofit fontScale="92500" lnSpcReduction="20000"/>
          </a:bodyPr>
          <a:lstStyle/>
          <a:p>
            <a:r>
              <a:rPr lang="en-US" sz="4800" dirty="0"/>
              <a:t>Variables in the Dataset</a:t>
            </a:r>
          </a:p>
          <a:p>
            <a:endParaRPr lang="en-US" b="1" dirty="0"/>
          </a:p>
          <a:p>
            <a:endParaRPr lang="en-US" b="1" dirty="0"/>
          </a:p>
          <a:p>
            <a:pPr marL="457200" indent="-457200" algn="l">
              <a:buAutoNum type="arabicPeriod"/>
            </a:pPr>
            <a:r>
              <a:rPr lang="en-US" b="1" dirty="0"/>
              <a:t>dt</a:t>
            </a:r>
            <a:r>
              <a:rPr lang="en-US" dirty="0"/>
              <a:t>: Date</a:t>
            </a:r>
          </a:p>
          <a:p>
            <a:pPr marL="457200" indent="-457200" algn="l">
              <a:buAutoNum type="arabicPeriod"/>
            </a:pPr>
            <a:r>
              <a:rPr lang="en-US" b="1" dirty="0" err="1"/>
              <a:t>AverageTemperature</a:t>
            </a:r>
            <a:r>
              <a:rPr lang="en-US" dirty="0"/>
              <a:t>: Average Temperature during the day</a:t>
            </a:r>
          </a:p>
          <a:p>
            <a:pPr marL="457200" indent="-457200" algn="l">
              <a:buAutoNum type="arabicPeriod"/>
            </a:pPr>
            <a:r>
              <a:rPr lang="en-US" b="1" dirty="0" err="1"/>
              <a:t>AverageTemperatureUncertainty</a:t>
            </a:r>
            <a:r>
              <a:rPr lang="en-US" dirty="0"/>
              <a:t>: </a:t>
            </a:r>
            <a:r>
              <a:rPr lang="en-US" b="0" i="0" dirty="0">
                <a:effectLst/>
                <a:latin typeface="Inter"/>
              </a:rPr>
              <a:t>95% confidence interval around the average temperature</a:t>
            </a:r>
          </a:p>
          <a:p>
            <a:pPr marL="457200" indent="-457200" algn="l">
              <a:buAutoNum type="arabicPeriod"/>
            </a:pPr>
            <a:r>
              <a:rPr lang="en-US" b="1" dirty="0">
                <a:latin typeface="Inter"/>
              </a:rPr>
              <a:t>City</a:t>
            </a:r>
            <a:r>
              <a:rPr lang="en-US" dirty="0">
                <a:latin typeface="Inter"/>
              </a:rPr>
              <a:t>: City where temperature was taken</a:t>
            </a:r>
          </a:p>
          <a:p>
            <a:pPr marL="457200" indent="-457200" algn="l">
              <a:buAutoNum type="arabicPeriod"/>
            </a:pPr>
            <a:r>
              <a:rPr lang="en-US" b="1" dirty="0">
                <a:latin typeface="Inter"/>
              </a:rPr>
              <a:t>Country</a:t>
            </a:r>
            <a:r>
              <a:rPr lang="en-US" dirty="0">
                <a:latin typeface="Inter"/>
              </a:rPr>
              <a:t>: Country of location</a:t>
            </a:r>
          </a:p>
          <a:p>
            <a:pPr marL="457200" indent="-457200" algn="l">
              <a:buAutoNum type="arabicPeriod"/>
            </a:pPr>
            <a:r>
              <a:rPr lang="en-US" b="1" dirty="0">
                <a:latin typeface="Inter"/>
              </a:rPr>
              <a:t>Latitude</a:t>
            </a:r>
            <a:r>
              <a:rPr lang="en-US" dirty="0">
                <a:latin typeface="Inter"/>
              </a:rPr>
              <a:t>: Latitude of the location</a:t>
            </a:r>
          </a:p>
          <a:p>
            <a:pPr marL="457200" indent="-457200" algn="l">
              <a:buAutoNum type="arabicPeriod"/>
            </a:pPr>
            <a:r>
              <a:rPr lang="en-US" b="1" dirty="0">
                <a:latin typeface="Inter"/>
              </a:rPr>
              <a:t>Longitude</a:t>
            </a:r>
            <a:r>
              <a:rPr lang="en-US" dirty="0">
                <a:latin typeface="Inter"/>
              </a:rPr>
              <a:t>: Longitude of the location</a:t>
            </a:r>
            <a:endParaRPr lang="en-US" dirty="0"/>
          </a:p>
        </p:txBody>
      </p:sp>
      <p:pic>
        <p:nvPicPr>
          <p:cNvPr id="4" name="Audio 3">
            <a:hlinkClick r:id="" action="ppaction://media"/>
            <a:extLst>
              <a:ext uri="{FF2B5EF4-FFF2-40B4-BE49-F238E27FC236}">
                <a16:creationId xmlns:a16="http://schemas.microsoft.com/office/drawing/2014/main" id="{A7F3B2C1-27CB-D9DB-0278-3F5FED492F02}"/>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2256107542"/>
      </p:ext>
    </p:extLst>
  </p:cSld>
  <p:clrMapOvr>
    <a:masterClrMapping/>
  </p:clrMapOvr>
  <mc:AlternateContent xmlns:mc="http://schemas.openxmlformats.org/markup-compatibility/2006" xmlns:p14="http://schemas.microsoft.com/office/powerpoint/2010/main">
    <mc:Choice Requires="p14">
      <p:transition spd="slow" p14:dur="2000" advTm="27270"/>
    </mc:Choice>
    <mc:Fallback xmlns="">
      <p:transition spd="slow" advTm="272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a:extLst>
              <a:ext uri="{FF2B5EF4-FFF2-40B4-BE49-F238E27FC236}">
                <a16:creationId xmlns:a16="http://schemas.microsoft.com/office/drawing/2014/main" id="{3B180486-5D70-44DA-9D30-AC055A17DBA6}"/>
              </a:ext>
            </a:extLst>
          </p:cNvPr>
          <p:cNvSpPr>
            <a:spLocks noGrp="1"/>
          </p:cNvSpPr>
          <p:nvPr>
            <p:ph type="subTitle" idx="1"/>
          </p:nvPr>
        </p:nvSpPr>
        <p:spPr>
          <a:xfrm>
            <a:off x="887895" y="829020"/>
            <a:ext cx="10233992" cy="4329389"/>
          </a:xfrm>
        </p:spPr>
        <p:txBody>
          <a:bodyPr>
            <a:normAutofit/>
          </a:bodyPr>
          <a:lstStyle/>
          <a:p>
            <a:r>
              <a:rPr lang="en-US" sz="4800" dirty="0"/>
              <a:t>Exploratory Data Analysis</a:t>
            </a:r>
          </a:p>
          <a:p>
            <a:endParaRPr lang="en-US" b="1" dirty="0"/>
          </a:p>
          <a:p>
            <a:pPr marL="457200" indent="-457200" algn="l">
              <a:spcAft>
                <a:spcPts val="1200"/>
              </a:spcAft>
              <a:buAutoNum type="arabicPeriod"/>
            </a:pPr>
            <a:r>
              <a:rPr lang="en-US" dirty="0"/>
              <a:t>Handling missing values</a:t>
            </a:r>
          </a:p>
          <a:p>
            <a:pPr marL="457200" indent="-457200" algn="l">
              <a:spcAft>
                <a:spcPts val="1200"/>
              </a:spcAft>
              <a:buAutoNum type="arabicPeriod"/>
            </a:pPr>
            <a:r>
              <a:rPr lang="en-US" dirty="0"/>
              <a:t>Dropping duplicate values</a:t>
            </a:r>
          </a:p>
          <a:p>
            <a:pPr marL="457200" indent="-457200" algn="l">
              <a:spcAft>
                <a:spcPts val="1200"/>
              </a:spcAft>
              <a:buAutoNum type="arabicPeriod"/>
            </a:pPr>
            <a:r>
              <a:rPr lang="en-US" dirty="0"/>
              <a:t>Filtering data for the city of user’s choice: Used Fuzzy Matching</a:t>
            </a:r>
          </a:p>
          <a:p>
            <a:pPr marL="457200" indent="-457200" algn="l">
              <a:spcAft>
                <a:spcPts val="1200"/>
              </a:spcAft>
              <a:buAutoNum type="arabicPeriod"/>
            </a:pPr>
            <a:r>
              <a:rPr lang="en-US" dirty="0"/>
              <a:t>Exploring data using different Visualizations</a:t>
            </a:r>
          </a:p>
          <a:p>
            <a:pPr marL="457200" indent="-457200" algn="l">
              <a:spcAft>
                <a:spcPts val="1200"/>
              </a:spcAft>
              <a:buAutoNum type="arabicPeriod"/>
            </a:pPr>
            <a:r>
              <a:rPr lang="en-US" dirty="0"/>
              <a:t>Handing outliers</a:t>
            </a:r>
          </a:p>
          <a:p>
            <a:pPr marL="457200" indent="-457200" algn="l">
              <a:buAutoNum type="arabicPeriod"/>
            </a:pPr>
            <a:endParaRPr lang="en-US" dirty="0"/>
          </a:p>
        </p:txBody>
      </p:sp>
      <p:pic>
        <p:nvPicPr>
          <p:cNvPr id="2" name="Audio 1">
            <a:hlinkClick r:id="" action="ppaction://media"/>
            <a:extLst>
              <a:ext uri="{FF2B5EF4-FFF2-40B4-BE49-F238E27FC236}">
                <a16:creationId xmlns:a16="http://schemas.microsoft.com/office/drawing/2014/main" id="{1E926655-9CDA-AD70-0181-42DBEC308F0E}"/>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1839189570"/>
      </p:ext>
    </p:extLst>
  </p:cSld>
  <p:clrMapOvr>
    <a:masterClrMapping/>
  </p:clrMapOvr>
  <mc:AlternateContent xmlns:mc="http://schemas.openxmlformats.org/markup-compatibility/2006" xmlns:p14="http://schemas.microsoft.com/office/powerpoint/2010/main">
    <mc:Choice Requires="p14">
      <p:transition spd="slow" p14:dur="2000" advTm="118393"/>
    </mc:Choice>
    <mc:Fallback xmlns="">
      <p:transition spd="slow" advTm="11839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BC80B7-8572-440A-89A3-4E34FA64EF9E}"/>
              </a:ext>
            </a:extLst>
          </p:cNvPr>
          <p:cNvSpPr>
            <a:spLocks noGrp="1"/>
          </p:cNvSpPr>
          <p:nvPr>
            <p:ph type="title"/>
          </p:nvPr>
        </p:nvSpPr>
        <p:spPr>
          <a:xfrm>
            <a:off x="838200" y="365125"/>
            <a:ext cx="10515600" cy="897145"/>
          </a:xfrm>
        </p:spPr>
        <p:txBody>
          <a:bodyPr/>
          <a:lstStyle/>
          <a:p>
            <a:pPr algn="ctr"/>
            <a:r>
              <a:rPr lang="en-US" dirty="0"/>
              <a:t>Variable Histograms</a:t>
            </a:r>
          </a:p>
        </p:txBody>
      </p:sp>
      <p:pic>
        <p:nvPicPr>
          <p:cNvPr id="1026" name="Picture 2">
            <a:extLst>
              <a:ext uri="{FF2B5EF4-FFF2-40B4-BE49-F238E27FC236}">
                <a16:creationId xmlns:a16="http://schemas.microsoft.com/office/drawing/2014/main" id="{79073307-B3F9-23A5-18DB-F385C62381C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4899" y="1739092"/>
            <a:ext cx="4655635" cy="373225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191A6FD7-A148-D027-F25C-42B96EAC770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52091" y="1739092"/>
            <a:ext cx="4655636" cy="3732257"/>
          </a:xfrm>
          <a:prstGeom prst="rect">
            <a:avLst/>
          </a:prstGeom>
          <a:noFill/>
          <a:extLst>
            <a:ext uri="{909E8E84-426E-40DD-AFC4-6F175D3DCCD1}">
              <a14:hiddenFill xmlns:a14="http://schemas.microsoft.com/office/drawing/2010/main">
                <a:solidFill>
                  <a:srgbClr val="FFFFFF"/>
                </a:solidFill>
              </a14:hiddenFill>
            </a:ext>
          </a:extLst>
        </p:spPr>
      </p:pic>
      <p:pic>
        <p:nvPicPr>
          <p:cNvPr id="4" name="Audio 3">
            <a:hlinkClick r:id="" action="ppaction://media"/>
            <a:extLst>
              <a:ext uri="{FF2B5EF4-FFF2-40B4-BE49-F238E27FC236}">
                <a16:creationId xmlns:a16="http://schemas.microsoft.com/office/drawing/2014/main" id="{52E1AF0B-B862-FFE5-4E95-58556EEFC02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1160989334"/>
      </p:ext>
    </p:extLst>
  </p:cSld>
  <p:clrMapOvr>
    <a:masterClrMapping/>
  </p:clrMapOvr>
  <mc:AlternateContent xmlns:mc="http://schemas.openxmlformats.org/markup-compatibility/2006" xmlns:p14="http://schemas.microsoft.com/office/powerpoint/2010/main">
    <mc:Choice Requires="p14">
      <p:transition spd="slow" p14:dur="2000" advTm="44359"/>
    </mc:Choice>
    <mc:Fallback xmlns="">
      <p:transition spd="slow" advTm="4435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BC80B7-8572-440A-89A3-4E34FA64EF9E}"/>
              </a:ext>
            </a:extLst>
          </p:cNvPr>
          <p:cNvSpPr>
            <a:spLocks noGrp="1"/>
          </p:cNvSpPr>
          <p:nvPr>
            <p:ph type="title"/>
          </p:nvPr>
        </p:nvSpPr>
        <p:spPr>
          <a:xfrm>
            <a:off x="838200" y="365125"/>
            <a:ext cx="10515600" cy="897145"/>
          </a:xfrm>
        </p:spPr>
        <p:txBody>
          <a:bodyPr/>
          <a:lstStyle/>
          <a:p>
            <a:pPr algn="ctr"/>
            <a:r>
              <a:rPr lang="en-US" dirty="0"/>
              <a:t>Variable - Outliers</a:t>
            </a:r>
          </a:p>
        </p:txBody>
      </p:sp>
      <p:sp>
        <p:nvSpPr>
          <p:cNvPr id="8" name="Subtitle 4">
            <a:extLst>
              <a:ext uri="{FF2B5EF4-FFF2-40B4-BE49-F238E27FC236}">
                <a16:creationId xmlns:a16="http://schemas.microsoft.com/office/drawing/2014/main" id="{B9D8F707-0F8C-433E-85A3-7BCBF43018EF}"/>
              </a:ext>
            </a:extLst>
          </p:cNvPr>
          <p:cNvSpPr txBox="1">
            <a:spLocks/>
          </p:cNvSpPr>
          <p:nvPr/>
        </p:nvSpPr>
        <p:spPr>
          <a:xfrm>
            <a:off x="838200" y="1361661"/>
            <a:ext cx="4946374" cy="1339498"/>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Looking at the histograms, there are no obvious outliers in the variables.</a:t>
            </a:r>
          </a:p>
          <a:p>
            <a:r>
              <a:rPr lang="en-US" dirty="0"/>
              <a:t>Checking outliers with box plot in temperature:</a:t>
            </a:r>
          </a:p>
        </p:txBody>
      </p:sp>
      <p:sp>
        <p:nvSpPr>
          <p:cNvPr id="11" name="Subtitle 4">
            <a:extLst>
              <a:ext uri="{FF2B5EF4-FFF2-40B4-BE49-F238E27FC236}">
                <a16:creationId xmlns:a16="http://schemas.microsoft.com/office/drawing/2014/main" id="{1BDA7594-C8F0-4E38-B1C2-6FF1D1719AD6}"/>
              </a:ext>
            </a:extLst>
          </p:cNvPr>
          <p:cNvSpPr txBox="1">
            <a:spLocks/>
          </p:cNvSpPr>
          <p:nvPr/>
        </p:nvSpPr>
        <p:spPr>
          <a:xfrm>
            <a:off x="417650" y="3429000"/>
            <a:ext cx="5537546" cy="159026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Looking at the box plot, there are some outliers:</a:t>
            </a:r>
          </a:p>
          <a:p>
            <a:pPr lvl="1"/>
            <a:r>
              <a:rPr lang="en-US" dirty="0"/>
              <a:t>Variable </a:t>
            </a:r>
            <a:r>
              <a:rPr lang="en-US" dirty="0" err="1"/>
              <a:t>Templerature</a:t>
            </a:r>
            <a:r>
              <a:rPr lang="en-US" dirty="0"/>
              <a:t> Uncertainty has outliers above the value of 5</a:t>
            </a:r>
          </a:p>
        </p:txBody>
      </p:sp>
      <p:pic>
        <p:nvPicPr>
          <p:cNvPr id="3" name="Picture 4">
            <a:extLst>
              <a:ext uri="{FF2B5EF4-FFF2-40B4-BE49-F238E27FC236}">
                <a16:creationId xmlns:a16="http://schemas.microsoft.com/office/drawing/2014/main" id="{9EBD98B7-D223-8611-2069-D5DF89F947A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55196" y="1300505"/>
            <a:ext cx="5858241" cy="5249379"/>
          </a:xfrm>
          <a:prstGeom prst="rect">
            <a:avLst/>
          </a:prstGeom>
          <a:noFill/>
          <a:extLst>
            <a:ext uri="{909E8E84-426E-40DD-AFC4-6F175D3DCCD1}">
              <a14:hiddenFill xmlns:a14="http://schemas.microsoft.com/office/drawing/2010/main">
                <a:solidFill>
                  <a:srgbClr val="FFFFFF"/>
                </a:solidFill>
              </a14:hiddenFill>
            </a:ext>
          </a:extLst>
        </p:spPr>
      </p:pic>
      <p:pic>
        <p:nvPicPr>
          <p:cNvPr id="5" name="Audio 4">
            <a:hlinkClick r:id="" action="ppaction://media"/>
            <a:extLst>
              <a:ext uri="{FF2B5EF4-FFF2-40B4-BE49-F238E27FC236}">
                <a16:creationId xmlns:a16="http://schemas.microsoft.com/office/drawing/2014/main" id="{8B69BD31-8762-59C7-3555-B731A6903CD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835483785"/>
      </p:ext>
    </p:extLst>
  </p:cSld>
  <p:clrMapOvr>
    <a:masterClrMapping/>
  </p:clrMapOvr>
  <mc:AlternateContent xmlns:mc="http://schemas.openxmlformats.org/markup-compatibility/2006" xmlns:p14="http://schemas.microsoft.com/office/powerpoint/2010/main">
    <mc:Choice Requires="p14">
      <p:transition spd="slow" p14:dur="2000" advTm="39205"/>
    </mc:Choice>
    <mc:Fallback xmlns="">
      <p:transition spd="slow" advTm="3920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42116</TotalTime>
  <Words>645</Words>
  <Application>Microsoft Office PowerPoint</Application>
  <PresentationFormat>Widescreen</PresentationFormat>
  <Paragraphs>86</Paragraphs>
  <Slides>17</Slides>
  <Notes>0</Notes>
  <HiddenSlides>0</HiddenSlides>
  <MMClips>16</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Arial</vt:lpstr>
      <vt:lpstr>Calibri</vt:lpstr>
      <vt:lpstr>Calibri Light</vt:lpstr>
      <vt:lpstr>Inter</vt:lpstr>
      <vt:lpstr>Times New Roman</vt:lpstr>
      <vt:lpstr>Office Theme</vt:lpstr>
      <vt:lpstr>Temperature Prediction </vt:lpstr>
      <vt:lpstr>Content</vt:lpstr>
      <vt:lpstr>Introduction – Why Predict Weather</vt:lpstr>
      <vt:lpstr>How do I plan to Predict Weather?</vt:lpstr>
      <vt:lpstr>How do I plan to Predict Weather?</vt:lpstr>
      <vt:lpstr>PowerPoint Presentation</vt:lpstr>
      <vt:lpstr>PowerPoint Presentation</vt:lpstr>
      <vt:lpstr>Variable Histograms</vt:lpstr>
      <vt:lpstr>Variable - Outliers</vt:lpstr>
      <vt:lpstr>Probability Distribution</vt:lpstr>
      <vt:lpstr>Pareto Distribution</vt:lpstr>
      <vt:lpstr>Scatter Plot (Correlation)</vt:lpstr>
      <vt:lpstr>Test Hypothesis</vt:lpstr>
      <vt:lpstr>Predictive Modeling</vt:lpstr>
      <vt:lpstr>Prediction - Conclusion</vt:lpstr>
      <vt:lpstr>Sources</vt:lpstr>
      <vt:lpstr>The End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DSC 530 Term Project Weather Prediction</dc:title>
  <dc:creator>Anuj Tanwar</dc:creator>
  <cp:lastModifiedBy>Anuj Tanwar</cp:lastModifiedBy>
  <cp:revision>32</cp:revision>
  <dcterms:created xsi:type="dcterms:W3CDTF">2021-11-18T00:09:23Z</dcterms:created>
  <dcterms:modified xsi:type="dcterms:W3CDTF">2023-01-08T18:45:06Z</dcterms:modified>
</cp:coreProperties>
</file>